
<file path=[Content_Types].xml><?xml version="1.0" encoding="utf-8"?>
<Types xmlns="http://schemas.openxmlformats.org/package/2006/content-types">
  <Default Extension="xml" ContentType="application/xml"/>
  <Default Extension="jpeg" ContentType="image/jpeg"/>
  <Default Extension="jpg" ContentType="image/jpeg"/>
  <Default Extension="m4v" ContentType="video/unknown"/>
  <Default Extension="rels" ContentType="application/vnd.openxmlformats-package.relationships+xml"/>
  <Default Extension="mov" ContentType="video/quicktime"/>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2"/>
  </p:notesMasterIdLst>
  <p:sldIdLst>
    <p:sldId id="935" r:id="rId2"/>
    <p:sldId id="1532" r:id="rId3"/>
    <p:sldId id="937" r:id="rId4"/>
    <p:sldId id="938" r:id="rId5"/>
    <p:sldId id="939" r:id="rId6"/>
    <p:sldId id="940" r:id="rId7"/>
    <p:sldId id="941" r:id="rId8"/>
    <p:sldId id="942" r:id="rId9"/>
    <p:sldId id="943" r:id="rId10"/>
    <p:sldId id="944" r:id="rId11"/>
    <p:sldId id="945" r:id="rId12"/>
    <p:sldId id="946" r:id="rId13"/>
    <p:sldId id="947" r:id="rId14"/>
    <p:sldId id="948" r:id="rId15"/>
    <p:sldId id="949" r:id="rId16"/>
    <p:sldId id="950" r:id="rId17"/>
    <p:sldId id="951" r:id="rId18"/>
    <p:sldId id="952" r:id="rId19"/>
    <p:sldId id="953" r:id="rId20"/>
    <p:sldId id="955" r:id="rId21"/>
    <p:sldId id="956" r:id="rId22"/>
    <p:sldId id="957" r:id="rId23"/>
    <p:sldId id="958" r:id="rId24"/>
    <p:sldId id="959" r:id="rId25"/>
    <p:sldId id="960" r:id="rId26"/>
    <p:sldId id="961" r:id="rId27"/>
    <p:sldId id="962" r:id="rId28"/>
    <p:sldId id="963" r:id="rId29"/>
    <p:sldId id="1535" r:id="rId30"/>
    <p:sldId id="964" r:id="rId31"/>
    <p:sldId id="965" r:id="rId32"/>
    <p:sldId id="1538" r:id="rId33"/>
    <p:sldId id="1539" r:id="rId34"/>
    <p:sldId id="966" r:id="rId35"/>
    <p:sldId id="967" r:id="rId36"/>
    <p:sldId id="968" r:id="rId37"/>
    <p:sldId id="969" r:id="rId38"/>
    <p:sldId id="970" r:id="rId39"/>
    <p:sldId id="971" r:id="rId40"/>
    <p:sldId id="972" r:id="rId41"/>
    <p:sldId id="973" r:id="rId42"/>
    <p:sldId id="974" r:id="rId43"/>
    <p:sldId id="975" r:id="rId44"/>
    <p:sldId id="976" r:id="rId45"/>
    <p:sldId id="977" r:id="rId46"/>
    <p:sldId id="978" r:id="rId47"/>
    <p:sldId id="979" r:id="rId48"/>
    <p:sldId id="980" r:id="rId49"/>
    <p:sldId id="981" r:id="rId50"/>
    <p:sldId id="982" r:id="rId51"/>
    <p:sldId id="983" r:id="rId52"/>
    <p:sldId id="984" r:id="rId53"/>
    <p:sldId id="985" r:id="rId54"/>
    <p:sldId id="986" r:id="rId55"/>
    <p:sldId id="987" r:id="rId56"/>
    <p:sldId id="988" r:id="rId57"/>
    <p:sldId id="989" r:id="rId58"/>
    <p:sldId id="990" r:id="rId59"/>
    <p:sldId id="991" r:id="rId60"/>
    <p:sldId id="992" r:id="rId6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FF9300"/>
    <a:srgbClr val="009051"/>
    <a:srgbClr val="7030A0"/>
    <a:srgbClr val="CC9900"/>
    <a:srgbClr val="B3B3B3"/>
    <a:srgbClr val="0096FF"/>
    <a:srgbClr val="FC6400"/>
    <a:srgbClr val="FFFFFF"/>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13"/>
    <p:restoredTop sz="91369"/>
  </p:normalViewPr>
  <p:slideViewPr>
    <p:cSldViewPr snapToGrid="0" snapToObjects="1">
      <p:cViewPr>
        <p:scale>
          <a:sx n="150" d="100"/>
          <a:sy n="150" d="100"/>
        </p:scale>
        <p:origin x="1920" y="952"/>
      </p:cViewPr>
      <p:guideLst>
        <p:guide orient="horz" pos="2160"/>
        <p:guide pos="2880"/>
      </p:guideLst>
    </p:cSldViewPr>
  </p:slideViewPr>
  <p:notesTextViewPr>
    <p:cViewPr>
      <p:scale>
        <a:sx n="100" d="100"/>
        <a:sy n="100" d="100"/>
      </p:scale>
      <p:origin x="0" y="0"/>
    </p:cViewPr>
  </p:notesTextViewPr>
  <p:sorterViewPr>
    <p:cViewPr>
      <p:scale>
        <a:sx n="120" d="100"/>
        <a:sy n="120" d="100"/>
      </p:scale>
      <p:origin x="0" y="802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hdphoto1.wdp>
</file>

<file path=ppt/media/image1.jpg>
</file>

<file path=ppt/media/image10.jpg>
</file>

<file path=ppt/media/image11.png>
</file>

<file path=ppt/media/image12.png>
</file>

<file path=ppt/media/image13.png>
</file>

<file path=ppt/media/image14.png>
</file>

<file path=ppt/media/image15.jpg>
</file>

<file path=ppt/media/image2.png>
</file>

<file path=ppt/media/image3.png>
</file>

<file path=ppt/media/image4.jpg>
</file>

<file path=ppt/media/image5.png>
</file>

<file path=ppt/media/image6.png>
</file>

<file path=ppt/media/image7.png>
</file>

<file path=ppt/media/image8.png>
</file>

<file path=ppt/media/image9.jpeg>
</file>

<file path=ppt/media/media1.m4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946FA2-1D2A-6549-80D6-0C23207994F6}" type="datetimeFigureOut">
              <a:rPr lang="en-US" smtClean="0"/>
              <a:t>10/27/17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08E491D-C553-0E47-B5E2-359F38712AA4}" type="slidenum">
              <a:rPr lang="en-US" smtClean="0"/>
              <a:t>‹#›</a:t>
            </a:fld>
            <a:endParaRPr lang="en-US"/>
          </a:p>
        </p:txBody>
      </p:sp>
    </p:spTree>
    <p:extLst>
      <p:ext uri="{BB962C8B-B14F-4D97-AF65-F5344CB8AC3E}">
        <p14:creationId xmlns:p14="http://schemas.microsoft.com/office/powerpoint/2010/main" val="13866300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Parallel_computing" TargetMode="External"/><Relationship Id="rId4" Type="http://schemas.openxmlformats.org/officeDocument/2006/relationships/hyperlink" Target="https://en.wikipedia.org/w/index.php?title=Gustafson's_law&amp;action=edit&amp;section=5" TargetMode="External"/><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2</a:t>
            </a:fld>
            <a:endParaRPr lang="en-US"/>
          </a:p>
        </p:txBody>
      </p:sp>
    </p:spTree>
    <p:extLst>
      <p:ext uri="{BB962C8B-B14F-4D97-AF65-F5344CB8AC3E}">
        <p14:creationId xmlns:p14="http://schemas.microsoft.com/office/powerpoint/2010/main" val="14367767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Bring DVD</a:t>
            </a:r>
            <a:r>
              <a:rPr lang="en-US" baseline="0" dirty="0" smtClean="0"/>
              <a:t> disc, punched card, core, flash, hard disk, etc.</a:t>
            </a:r>
          </a:p>
          <a:p>
            <a:r>
              <a:rPr lang="en-US" dirty="0" smtClean="0"/>
              <a:t>Does this</a:t>
            </a:r>
            <a:r>
              <a:rPr lang="en-US" baseline="0" dirty="0" smtClean="0"/>
              <a:t> range of devices and physical phenomena</a:t>
            </a:r>
            <a:r>
              <a:rPr lang="en-US" dirty="0" smtClean="0"/>
              <a:t> sound a bit desperate?</a:t>
            </a:r>
          </a:p>
          <a:p>
            <a:r>
              <a:rPr lang="en-US" dirty="0" smtClean="0"/>
              <a:t>Does is sound like science fiction?</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22</a:t>
            </a:fld>
            <a:endParaRPr lang="en-US"/>
          </a:p>
        </p:txBody>
      </p:sp>
    </p:spTree>
    <p:extLst>
      <p:ext uri="{BB962C8B-B14F-4D97-AF65-F5344CB8AC3E}">
        <p14:creationId xmlns:p14="http://schemas.microsoft.com/office/powerpoint/2010/main" val="14504089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Bring Mona and </a:t>
            </a:r>
            <a:r>
              <a:rPr lang="en-US" smtClean="0"/>
              <a:t>a punched card</a:t>
            </a:r>
            <a:endParaRPr lang="en-US" dirty="0" smtClean="0"/>
          </a:p>
          <a:p>
            <a:r>
              <a:rPr lang="en-US" dirty="0" smtClean="0"/>
              <a:t>Talk about card punches the size of a desk; just 4 for all of </a:t>
            </a:r>
            <a:r>
              <a:rPr lang="en-US" dirty="0" err="1" smtClean="0"/>
              <a:t>CoE</a:t>
            </a:r>
            <a:r>
              <a:rPr lang="en-US" dirty="0" smtClean="0"/>
              <a:t>; stayed up all night punching out this frivolous</a:t>
            </a:r>
            <a:r>
              <a:rPr lang="en-US" baseline="0" dirty="0" smtClean="0"/>
              <a:t> job (same friend played Rocket on the PDP-8 with)</a:t>
            </a:r>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28</a:t>
            </a:fld>
            <a:endParaRPr lang="en-US"/>
          </a:p>
        </p:txBody>
      </p:sp>
    </p:spTree>
    <p:extLst>
      <p:ext uri="{BB962C8B-B14F-4D97-AF65-F5344CB8AC3E}">
        <p14:creationId xmlns:p14="http://schemas.microsoft.com/office/powerpoint/2010/main" val="1959006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a:t>
            </a:r>
            <a:r>
              <a:rPr lang="en-US" baseline="0" dirty="0" smtClean="0"/>
              <a:t> TO COLORIZE and </a:t>
            </a:r>
            <a:r>
              <a:rPr lang="en-US" baseline="0" dirty="0" err="1" smtClean="0"/>
              <a:t>RE_ANIMATE</a:t>
            </a:r>
            <a:r>
              <a:rPr lang="en-US" baseline="0" dirty="0" smtClean="0"/>
              <a:t> HERE from the old slide.</a:t>
            </a:r>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44</a:t>
            </a:fld>
            <a:endParaRPr lang="en-US"/>
          </a:p>
        </p:txBody>
      </p:sp>
    </p:spTree>
    <p:extLst>
      <p:ext uri="{BB962C8B-B14F-4D97-AF65-F5344CB8AC3E}">
        <p14:creationId xmlns:p14="http://schemas.microsoft.com/office/powerpoint/2010/main" val="4566102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BUILD DRAM MEMORY CELL CIRCUIT HERE</a:t>
            </a:r>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49</a:t>
            </a:fld>
            <a:endParaRPr lang="en-US"/>
          </a:p>
        </p:txBody>
      </p:sp>
    </p:spTree>
    <p:extLst>
      <p:ext uri="{BB962C8B-B14F-4D97-AF65-F5344CB8AC3E}">
        <p14:creationId xmlns:p14="http://schemas.microsoft.com/office/powerpoint/2010/main" val="1252869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Start here Wednesday.</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53</a:t>
            </a:fld>
            <a:endParaRPr lang="en-US"/>
          </a:p>
        </p:txBody>
      </p:sp>
    </p:spTree>
    <p:extLst>
      <p:ext uri="{BB962C8B-B14F-4D97-AF65-F5344CB8AC3E}">
        <p14:creationId xmlns:p14="http://schemas.microsoft.com/office/powerpoint/2010/main" val="1766510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Illiac</a:t>
            </a:r>
            <a:r>
              <a:rPr lang="en-US" dirty="0" smtClean="0"/>
              <a:t> IV platters</a:t>
            </a:r>
            <a:r>
              <a:rPr lang="en-US" baseline="0" dirty="0" smtClean="0"/>
              <a:t> were ~ 4feet in diameter.</a:t>
            </a:r>
          </a:p>
          <a:p>
            <a:r>
              <a:rPr lang="en-US" baseline="0" dirty="0" smtClean="0"/>
              <a:t>Marvel Technology Group, LLC paid $750 M settlement in February 2016 to CMU and inventors for rights to a patent for an optimal detector technology used in the majority of disk drives today</a:t>
            </a:r>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57</a:t>
            </a:fld>
            <a:endParaRPr lang="en-US"/>
          </a:p>
        </p:txBody>
      </p:sp>
    </p:spTree>
    <p:extLst>
      <p:ext uri="{BB962C8B-B14F-4D97-AF65-F5344CB8AC3E}">
        <p14:creationId xmlns:p14="http://schemas.microsoft.com/office/powerpoint/2010/main" val="4804147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Millipede memory:  Atomic-scale “punched card” with scanning probe microscope read/write</a:t>
            </a:r>
          </a:p>
          <a:p>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59</a:t>
            </a:fld>
            <a:endParaRPr lang="en-US"/>
          </a:p>
        </p:txBody>
      </p:sp>
    </p:spTree>
    <p:extLst>
      <p:ext uri="{BB962C8B-B14F-4D97-AF65-F5344CB8AC3E}">
        <p14:creationId xmlns:p14="http://schemas.microsoft.com/office/powerpoint/2010/main" val="1057396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(once, of course, you have an executable in non-volatile storage awaiting your command, getting to that point is another important kind of time and $)</a:t>
            </a:r>
          </a:p>
          <a:p>
            <a:endParaRPr lang="en-US" dirty="0"/>
          </a:p>
        </p:txBody>
      </p:sp>
      <p:sp>
        <p:nvSpPr>
          <p:cNvPr id="4" name="Slide Number Placeholder 3"/>
          <p:cNvSpPr>
            <a:spLocks noGrp="1"/>
          </p:cNvSpPr>
          <p:nvPr>
            <p:ph type="sldNum" sz="quarter" idx="10"/>
          </p:nvPr>
        </p:nvSpPr>
        <p:spPr/>
        <p:txBody>
          <a:bodyPr/>
          <a:lstStyle/>
          <a:p>
            <a:fld id="{690BD374-DF7F-5542-996F-345D2F0DA989}" type="slidenum">
              <a:rPr lang="en-US" smtClean="0"/>
              <a:t>5</a:t>
            </a:fld>
            <a:endParaRPr lang="en-US"/>
          </a:p>
        </p:txBody>
      </p:sp>
    </p:spTree>
    <p:extLst>
      <p:ext uri="{BB962C8B-B14F-4D97-AF65-F5344CB8AC3E}">
        <p14:creationId xmlns:p14="http://schemas.microsoft.com/office/powerpoint/2010/main" val="205241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Amdahl's law presupposes that the computing requirements will stay the same, given increased processing power. In other words, an analysis of the same data will take less time given more computing power.</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Gustafson's Law instead proposes that programmers tend to set the size of problems to use the available equipment to solve problems within a practical fixed time. Therefore, if faster (more parallel) equipment is available, larger problems can be solved in the same time.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execution time of the program on a </a:t>
            </a:r>
            <a:r>
              <a:rPr lang="en-US" sz="1200" kern="1200" dirty="0" smtClean="0">
                <a:solidFill>
                  <a:schemeClr val="tx1"/>
                </a:solidFill>
                <a:latin typeface="+mn-lt"/>
                <a:ea typeface="+mn-ea"/>
                <a:cs typeface="+mn-cs"/>
                <a:hlinkClick r:id="rId3"/>
              </a:rPr>
              <a:t>parallel computer is decomposed into:</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where  is the sequential time and  is the parallel time, on any of the </a:t>
            </a:r>
            <a:r>
              <a:rPr lang="en-US" sz="1200" i="1" kern="1200" dirty="0" smtClean="0">
                <a:solidFill>
                  <a:schemeClr val="tx1"/>
                </a:solidFill>
                <a:latin typeface="+mn-lt"/>
                <a:ea typeface="+mn-ea"/>
                <a:cs typeface="+mn-cs"/>
              </a:rPr>
              <a:t>P</a:t>
            </a:r>
            <a:r>
              <a:rPr lang="en-US" sz="1200" i="0" kern="1200" dirty="0" smtClean="0">
                <a:solidFill>
                  <a:schemeClr val="tx1"/>
                </a:solidFill>
                <a:latin typeface="+mn-lt"/>
                <a:ea typeface="+mn-ea"/>
                <a:cs typeface="+mn-cs"/>
              </a:rPr>
              <a:t> processors. (Overhead is ignored.)</a:t>
            </a:r>
          </a:p>
          <a:p>
            <a:r>
              <a:rPr lang="en-US" sz="1200" i="0" kern="1200" dirty="0" smtClean="0">
                <a:solidFill>
                  <a:schemeClr val="tx1"/>
                </a:solidFill>
                <a:latin typeface="+mn-lt"/>
                <a:ea typeface="+mn-ea"/>
                <a:cs typeface="+mn-cs"/>
              </a:rPr>
              <a:t>The key assumption of Gustafson and </a:t>
            </a:r>
            <a:r>
              <a:rPr lang="en-US" sz="1200" i="0" kern="1200" dirty="0" err="1" smtClean="0">
                <a:solidFill>
                  <a:schemeClr val="tx1"/>
                </a:solidFill>
                <a:latin typeface="+mn-lt"/>
                <a:ea typeface="+mn-ea"/>
                <a:cs typeface="+mn-cs"/>
              </a:rPr>
              <a:t>Barsis</a:t>
            </a:r>
            <a:r>
              <a:rPr lang="en-US" sz="1200" i="0" kern="1200" dirty="0" smtClean="0">
                <a:solidFill>
                  <a:schemeClr val="tx1"/>
                </a:solidFill>
                <a:latin typeface="+mn-lt"/>
                <a:ea typeface="+mn-ea"/>
                <a:cs typeface="+mn-cs"/>
              </a:rPr>
              <a:t> is that the total amount of work to be done in parallel </a:t>
            </a:r>
            <a:r>
              <a:rPr lang="en-US" sz="1200" i="1" kern="1200" dirty="0" smtClean="0">
                <a:solidFill>
                  <a:schemeClr val="tx1"/>
                </a:solidFill>
                <a:latin typeface="+mn-lt"/>
                <a:ea typeface="+mn-ea"/>
                <a:cs typeface="+mn-cs"/>
              </a:rPr>
              <a:t>varies linearly with the number of processors</a:t>
            </a:r>
            <a:r>
              <a:rPr lang="en-US" sz="1200" i="0" kern="1200" dirty="0" smtClean="0">
                <a:solidFill>
                  <a:schemeClr val="tx1"/>
                </a:solidFill>
                <a:latin typeface="+mn-lt"/>
                <a:ea typeface="+mn-ea"/>
                <a:cs typeface="+mn-cs"/>
              </a:rPr>
              <a:t>. Then practical implication is of the single processor being more capable than the single processing assignment to be executed in parallel with (typically similar) other assignments. This implies that </a:t>
            </a:r>
            <a:r>
              <a:rPr lang="en-US" sz="1200" i="1" kern="1200" dirty="0" smtClean="0">
                <a:solidFill>
                  <a:schemeClr val="tx1"/>
                </a:solidFill>
                <a:latin typeface="+mn-lt"/>
                <a:ea typeface="+mn-ea"/>
                <a:cs typeface="+mn-cs"/>
              </a:rPr>
              <a:t>b</a:t>
            </a:r>
            <a:r>
              <a:rPr lang="en-US" sz="1200" i="0" kern="1200" dirty="0" smtClean="0">
                <a:solidFill>
                  <a:schemeClr val="tx1"/>
                </a:solidFill>
                <a:latin typeface="+mn-lt"/>
                <a:ea typeface="+mn-ea"/>
                <a:cs typeface="+mn-cs"/>
              </a:rPr>
              <a:t>, the per-process parallel time, should be held fixed as </a:t>
            </a:r>
            <a:r>
              <a:rPr lang="en-US" sz="1200" i="1" kern="1200" dirty="0" smtClean="0">
                <a:solidFill>
                  <a:schemeClr val="tx1"/>
                </a:solidFill>
                <a:latin typeface="+mn-lt"/>
                <a:ea typeface="+mn-ea"/>
                <a:cs typeface="+mn-cs"/>
              </a:rPr>
              <a:t>P</a:t>
            </a:r>
            <a:r>
              <a:rPr lang="en-US" sz="1200" i="0" kern="1200" dirty="0" smtClean="0">
                <a:solidFill>
                  <a:schemeClr val="tx1"/>
                </a:solidFill>
                <a:latin typeface="+mn-lt"/>
                <a:ea typeface="+mn-ea"/>
                <a:cs typeface="+mn-cs"/>
              </a:rPr>
              <a:t> is </a:t>
            </a:r>
            <a:r>
              <a:rPr lang="en-US" sz="1200" i="0" kern="1200" smtClean="0">
                <a:solidFill>
                  <a:schemeClr val="tx1"/>
                </a:solidFill>
                <a:latin typeface="+mn-lt"/>
                <a:ea typeface="+mn-ea"/>
                <a:cs typeface="+mn-cs"/>
              </a:rPr>
              <a:t>varied.</a:t>
            </a:r>
            <a:endParaRPr lang="en-US" sz="1200" kern="120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b="1" kern="1200" dirty="0" smtClean="0">
                <a:solidFill>
                  <a:schemeClr val="tx1"/>
                </a:solidFill>
                <a:latin typeface="+mn-lt"/>
                <a:ea typeface="+mn-ea"/>
                <a:cs typeface="+mn-cs"/>
              </a:rPr>
              <a:t>Application in everyday computer systems</a:t>
            </a:r>
            <a:r>
              <a:rPr lang="en-US" sz="1200" b="0" kern="1200" dirty="0" smtClean="0">
                <a:solidFill>
                  <a:schemeClr val="tx1"/>
                </a:solidFill>
                <a:latin typeface="+mn-lt"/>
                <a:ea typeface="+mn-ea"/>
                <a:cs typeface="+mn-cs"/>
              </a:rPr>
              <a:t>[</a:t>
            </a:r>
            <a:r>
              <a:rPr lang="en-US" sz="1200" b="0" kern="1200" dirty="0" smtClean="0">
                <a:solidFill>
                  <a:schemeClr val="tx1"/>
                </a:solidFill>
                <a:latin typeface="+mn-lt"/>
                <a:ea typeface="+mn-ea"/>
                <a:cs typeface="+mn-cs"/>
                <a:hlinkClick r:id="rId4"/>
              </a:rPr>
              <a:t>edit]</a:t>
            </a:r>
            <a:endParaRPr lang="en-US" sz="1200" b="1" kern="1200" dirty="0" smtClean="0">
              <a:solidFill>
                <a:schemeClr val="tx1"/>
              </a:solidFill>
              <a:latin typeface="+mn-lt"/>
              <a:ea typeface="+mn-ea"/>
              <a:cs typeface="+mn-cs"/>
              <a:hlinkClick r:id="rId4"/>
            </a:endParaRPr>
          </a:p>
          <a:p>
            <a:r>
              <a:rPr lang="en-US" sz="1200" b="0" kern="1200" dirty="0" smtClean="0">
                <a:solidFill>
                  <a:schemeClr val="tx1"/>
                </a:solidFill>
                <a:latin typeface="+mn-lt"/>
                <a:ea typeface="+mn-ea"/>
                <a:cs typeface="+mn-cs"/>
              </a:rPr>
              <a:t>Amdahl's law reveals a limitation in, for example, the ability of multiple cores to reduce the time it takes for a computer to boot to its operating system and be ready for use. Assuming the boot process was mostly parallel, quadrupling computing power on a system that took one minute to load might reduce the boot time to just over fifteen seconds. But greater and greater parallelization would eventually fail to make </a:t>
            </a:r>
            <a:r>
              <a:rPr lang="en-US" sz="1200" b="0" kern="1200" dirty="0" err="1" smtClean="0">
                <a:solidFill>
                  <a:schemeClr val="tx1"/>
                </a:solidFill>
                <a:latin typeface="+mn-lt"/>
                <a:ea typeface="+mn-ea"/>
                <a:cs typeface="+mn-cs"/>
              </a:rPr>
              <a:t>bootup</a:t>
            </a:r>
            <a:r>
              <a:rPr lang="en-US" sz="1200" b="0" kern="1200" dirty="0" smtClean="0">
                <a:solidFill>
                  <a:schemeClr val="tx1"/>
                </a:solidFill>
                <a:latin typeface="+mn-lt"/>
                <a:ea typeface="+mn-ea"/>
                <a:cs typeface="+mn-cs"/>
              </a:rPr>
              <a:t> go any faster, if any part of the boot process were inherently sequential.</a:t>
            </a:r>
          </a:p>
          <a:p>
            <a:r>
              <a:rPr lang="en-US" sz="1200" b="0" kern="1200" dirty="0" smtClean="0">
                <a:solidFill>
                  <a:schemeClr val="tx1"/>
                </a:solidFill>
                <a:latin typeface="+mn-lt"/>
                <a:ea typeface="+mn-ea"/>
                <a:cs typeface="+mn-cs"/>
              </a:rPr>
              <a:t>Gustafson's law argues that a fourfold increase in computing power would instead lead to a similar increase in expectations of what the system will be capable of. If the one-minute load time is acceptable to most users, then that is a starting point from which to increase the features and functions of the system. The time taken to boot to the operating system will be the same, i.e. one minute, but the new system would include more graphical or user-friendly features.</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90BD374-DF7F-5542-996F-345D2F0DA989}" type="slidenum">
              <a:rPr lang="en-US" smtClean="0"/>
              <a:t>10</a:t>
            </a:fld>
            <a:endParaRPr lang="en-US"/>
          </a:p>
        </p:txBody>
      </p:sp>
    </p:spTree>
    <p:extLst>
      <p:ext uri="{BB962C8B-B14F-4D97-AF65-F5344CB8AC3E}">
        <p14:creationId xmlns:p14="http://schemas.microsoft.com/office/powerpoint/2010/main" val="16042589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Enhanced runs in 0.64% of the time of the original.</a:t>
            </a:r>
          </a:p>
          <a:p>
            <a:r>
              <a:rPr lang="en-US" dirty="0" smtClean="0"/>
              <a:t>Speedup is 56%.</a:t>
            </a:r>
          </a:p>
          <a:p>
            <a:endParaRPr lang="en-US" dirty="0" smtClean="0"/>
          </a:p>
          <a:p>
            <a:r>
              <a:rPr lang="en-US" dirty="0" smtClean="0"/>
              <a:t>Limit</a:t>
            </a:r>
            <a:r>
              <a:rPr lang="en-US" baseline="0" dirty="0" smtClean="0"/>
              <a:t> of speedup given F sub e is reciprocal of (1- F sub e )</a:t>
            </a:r>
            <a:endParaRPr lang="en-US" dirty="0"/>
          </a:p>
        </p:txBody>
      </p:sp>
      <p:sp>
        <p:nvSpPr>
          <p:cNvPr id="4" name="Slide Number Placeholder 3"/>
          <p:cNvSpPr>
            <a:spLocks noGrp="1"/>
          </p:cNvSpPr>
          <p:nvPr>
            <p:ph type="sldNum" sz="quarter" idx="10"/>
          </p:nvPr>
        </p:nvSpPr>
        <p:spPr/>
        <p:txBody>
          <a:bodyPr/>
          <a:lstStyle/>
          <a:p>
            <a:fld id="{690BD374-DF7F-5542-996F-345D2F0DA989}" type="slidenum">
              <a:rPr lang="en-US" smtClean="0"/>
              <a:t>11</a:t>
            </a:fld>
            <a:endParaRPr lang="en-US"/>
          </a:p>
        </p:txBody>
      </p:sp>
    </p:spTree>
    <p:extLst>
      <p:ext uri="{BB962C8B-B14F-4D97-AF65-F5344CB8AC3E}">
        <p14:creationId xmlns:p14="http://schemas.microsoft.com/office/powerpoint/2010/main" val="1408182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is all about building</a:t>
            </a:r>
            <a:r>
              <a:rPr lang="en-US" baseline="0" dirty="0" smtClean="0"/>
              <a:t> models.  Think Pradeep Dubey.</a:t>
            </a:r>
          </a:p>
          <a:p>
            <a:r>
              <a:rPr lang="en-US" baseline="0" dirty="0" smtClean="0"/>
              <a:t>Challenge the students to figure out the terms of the CPU time equation before revealing them. (Flipped class.)</a:t>
            </a:r>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13</a:t>
            </a:fld>
            <a:endParaRPr lang="en-US"/>
          </a:p>
        </p:txBody>
      </p:sp>
    </p:spTree>
    <p:extLst>
      <p:ext uri="{BB962C8B-B14F-4D97-AF65-F5344CB8AC3E}">
        <p14:creationId xmlns:p14="http://schemas.microsoft.com/office/powerpoint/2010/main" val="459354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Same result as using Amdahl’s Law on Friday.</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16</a:t>
            </a:fld>
            <a:endParaRPr lang="en-US"/>
          </a:p>
        </p:txBody>
      </p:sp>
    </p:spTree>
    <p:extLst>
      <p:ext uri="{BB962C8B-B14F-4D97-AF65-F5344CB8AC3E}">
        <p14:creationId xmlns:p14="http://schemas.microsoft.com/office/powerpoint/2010/main" val="7183686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19</a:t>
            </a:fld>
            <a:endParaRPr lang="en-US"/>
          </a:p>
        </p:txBody>
      </p:sp>
    </p:spTree>
    <p:extLst>
      <p:ext uri="{BB962C8B-B14F-4D97-AF65-F5344CB8AC3E}">
        <p14:creationId xmlns:p14="http://schemas.microsoft.com/office/powerpoint/2010/main" val="261973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Bring DVD</a:t>
            </a:r>
            <a:r>
              <a:rPr lang="en-US" baseline="0" dirty="0" smtClean="0"/>
              <a:t> disc, punched card, core, flash, hard disk, etc.</a:t>
            </a:r>
          </a:p>
          <a:p>
            <a:r>
              <a:rPr lang="en-US" dirty="0" smtClean="0"/>
              <a:t>Does this</a:t>
            </a:r>
            <a:r>
              <a:rPr lang="en-US" baseline="0" dirty="0" smtClean="0"/>
              <a:t> range of devices and physical phenomena</a:t>
            </a:r>
            <a:r>
              <a:rPr lang="en-US" dirty="0" smtClean="0"/>
              <a:t> sound a bit desperate?</a:t>
            </a:r>
          </a:p>
          <a:p>
            <a:r>
              <a:rPr lang="en-US" dirty="0" smtClean="0"/>
              <a:t>Does is sound like science fiction?</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20</a:t>
            </a:fld>
            <a:endParaRPr lang="en-US"/>
          </a:p>
        </p:txBody>
      </p:sp>
    </p:spTree>
    <p:extLst>
      <p:ext uri="{BB962C8B-B14F-4D97-AF65-F5344CB8AC3E}">
        <p14:creationId xmlns:p14="http://schemas.microsoft.com/office/powerpoint/2010/main" val="14677894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Bring DVD</a:t>
            </a:r>
            <a:r>
              <a:rPr lang="en-US" baseline="0" dirty="0" smtClean="0"/>
              <a:t> disc, punched card, core, flash, hard disk, etc.</a:t>
            </a:r>
          </a:p>
          <a:p>
            <a:r>
              <a:rPr lang="en-US" dirty="0" smtClean="0"/>
              <a:t>Does this</a:t>
            </a:r>
            <a:r>
              <a:rPr lang="en-US" baseline="0" dirty="0" smtClean="0"/>
              <a:t> range of devices and physical phenomena</a:t>
            </a:r>
            <a:r>
              <a:rPr lang="en-US" dirty="0" smtClean="0"/>
              <a:t> sound a bit desperate?</a:t>
            </a:r>
          </a:p>
          <a:p>
            <a:r>
              <a:rPr lang="en-US" dirty="0" smtClean="0"/>
              <a:t>Does is sound like science fiction?</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21</a:t>
            </a:fld>
            <a:endParaRPr lang="en-US"/>
          </a:p>
        </p:txBody>
      </p:sp>
    </p:spTree>
    <p:extLst>
      <p:ext uri="{BB962C8B-B14F-4D97-AF65-F5344CB8AC3E}">
        <p14:creationId xmlns:p14="http://schemas.microsoft.com/office/powerpoint/2010/main" val="20379982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8070" name="Rectangle 6"/>
          <p:cNvSpPr>
            <a:spLocks noGrp="1" noChangeArrowheads="1"/>
          </p:cNvSpPr>
          <p:nvPr>
            <p:ph type="subTitle" idx="1"/>
          </p:nvPr>
        </p:nvSpPr>
        <p:spPr>
          <a:xfrm>
            <a:off x="2689440" y="3581400"/>
            <a:ext cx="5235138" cy="1905000"/>
          </a:xfrm>
        </p:spPr>
        <p:txBody>
          <a:bodyPr/>
          <a:lstStyle>
            <a:lvl1pPr marL="0" indent="0">
              <a:buFont typeface="Wingdings" charset="0"/>
              <a:buNone/>
              <a:defRPr sz="2800">
                <a:latin typeface="Palatino"/>
                <a:cs typeface="Palatino"/>
              </a:defRPr>
            </a:lvl1pPr>
          </a:lstStyle>
          <a:p>
            <a:pPr lvl="0"/>
            <a:r>
              <a:rPr lang="en-US" noProof="0" dirty="0" smtClean="0"/>
              <a:t>Click to edit Master subtitle style</a:t>
            </a:r>
          </a:p>
        </p:txBody>
      </p:sp>
      <p:sp>
        <p:nvSpPr>
          <p:cNvPr id="88071" name="Rectangle 7"/>
          <p:cNvSpPr>
            <a:spLocks noGrp="1" noChangeArrowheads="1"/>
          </p:cNvSpPr>
          <p:nvPr>
            <p:ph type="dt" sz="half" idx="2"/>
          </p:nvPr>
        </p:nvSpPr>
        <p:spPr>
          <a:xfrm>
            <a:off x="685800" y="6512284"/>
            <a:ext cx="1966344" cy="193316"/>
          </a:xfrm>
        </p:spPr>
        <p:txBody>
          <a:bodyPr/>
          <a:lstStyle>
            <a:lvl1pPr>
              <a:defRPr/>
            </a:lvl1pPr>
          </a:lstStyle>
          <a:p>
            <a:r>
              <a:rPr lang="en-US" smtClean="0"/>
              <a:t>© 2017 by George B. Adams III</a:t>
            </a:r>
            <a:endParaRPr lang="en-US" dirty="0"/>
          </a:p>
        </p:txBody>
      </p:sp>
      <p:sp>
        <p:nvSpPr>
          <p:cNvPr id="88072" name="Rectangle 8"/>
          <p:cNvSpPr>
            <a:spLocks noGrp="1" noChangeArrowheads="1"/>
          </p:cNvSpPr>
          <p:nvPr>
            <p:ph type="ftr" sz="quarter" idx="3"/>
          </p:nvPr>
        </p:nvSpPr>
        <p:spPr>
          <a:xfrm>
            <a:off x="3124200" y="6248400"/>
            <a:ext cx="2895600" cy="457200"/>
          </a:xfrm>
        </p:spPr>
        <p:txBody>
          <a:bodyPr/>
          <a:lstStyle>
            <a:lvl1pPr>
              <a:defRPr/>
            </a:lvl1pPr>
          </a:lstStyle>
          <a:p>
            <a:endParaRPr lang="en-US">
              <a:solidFill>
                <a:srgbClr val="292929"/>
              </a:solidFill>
            </a:endParaRPr>
          </a:p>
        </p:txBody>
      </p:sp>
      <p:sp>
        <p:nvSpPr>
          <p:cNvPr id="88073" name="Rectangle 9"/>
          <p:cNvSpPr>
            <a:spLocks noGrp="1" noChangeArrowheads="1"/>
          </p:cNvSpPr>
          <p:nvPr>
            <p:ph type="sldNum" sz="quarter" idx="4"/>
          </p:nvPr>
        </p:nvSpPr>
        <p:spPr>
          <a:xfrm>
            <a:off x="6553200" y="6505254"/>
            <a:ext cx="1905000" cy="200346"/>
          </a:xfrm>
        </p:spPr>
        <p:txBody>
          <a:bodyPr/>
          <a:lstStyle>
            <a:lvl1pPr>
              <a:defRPr/>
            </a:lvl1pPr>
          </a:lstStyle>
          <a:p>
            <a:fld id="{4D2D4257-6C15-224C-8DC2-DCD1A34E52A9}" type="slidenum">
              <a:rPr lang="en-US" smtClean="0"/>
              <a:pPr/>
              <a:t>‹#›</a:t>
            </a:fld>
            <a:endParaRPr lang="en-US" dirty="0"/>
          </a:p>
        </p:txBody>
      </p:sp>
      <p:grpSp>
        <p:nvGrpSpPr>
          <p:cNvPr id="88076" name="Group 12"/>
          <p:cNvGrpSpPr>
            <a:grpSpLocks/>
          </p:cNvGrpSpPr>
          <p:nvPr/>
        </p:nvGrpSpPr>
        <p:grpSpPr bwMode="auto">
          <a:xfrm>
            <a:off x="0" y="914400"/>
            <a:ext cx="8686800" cy="2514600"/>
            <a:chOff x="0" y="576"/>
            <a:chExt cx="5472" cy="1584"/>
          </a:xfrm>
        </p:grpSpPr>
        <p:sp>
          <p:nvSpPr>
            <p:cNvPr id="88066" name="Oval 2"/>
            <p:cNvSpPr>
              <a:spLocks noChangeArrowheads="1"/>
            </p:cNvSpPr>
            <p:nvPr/>
          </p:nvSpPr>
          <p:spPr bwMode="auto">
            <a:xfrm>
              <a:off x="144" y="576"/>
              <a:ext cx="1584" cy="1584"/>
            </a:xfrm>
            <a:prstGeom prst="ellipse">
              <a:avLst/>
            </a:prstGeom>
            <a:noFill/>
            <a:ln w="12700">
              <a:solidFill>
                <a:schemeClr val="accent1"/>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a:solidFill>
                  <a:srgbClr val="292929"/>
                </a:solidFill>
                <a:latin typeface="Arial" charset="0"/>
                <a:ea typeface="ＭＳ Ｐゴシック" charset="0"/>
              </a:endParaRPr>
            </a:p>
          </p:txBody>
        </p:sp>
        <p:sp>
          <p:nvSpPr>
            <p:cNvPr id="88067" name="Rectangle 3"/>
            <p:cNvSpPr>
              <a:spLocks noChangeArrowheads="1"/>
            </p:cNvSpPr>
            <p:nvPr/>
          </p:nvSpPr>
          <p:spPr bwMode="hidden">
            <a:xfrm>
              <a:off x="0" y="1056"/>
              <a:ext cx="2976" cy="720"/>
            </a:xfrm>
            <a:prstGeom prst="rect">
              <a:avLst/>
            </a:prstGeom>
            <a:solidFill>
              <a:schemeClr val="accent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8068" name="Rectangle 4"/>
            <p:cNvSpPr>
              <a:spLocks noChangeArrowheads="1"/>
            </p:cNvSpPr>
            <p:nvPr/>
          </p:nvSpPr>
          <p:spPr bwMode="hidden">
            <a:xfrm>
              <a:off x="2496" y="1056"/>
              <a:ext cx="2976" cy="720"/>
            </a:xfrm>
            <a:prstGeom prst="rect">
              <a:avLst/>
            </a:prstGeom>
            <a:gradFill rotWithShape="0">
              <a:gsLst>
                <a:gs pos="0">
                  <a:schemeClr val="accent2"/>
                </a:gs>
                <a:gs pos="100000">
                  <a:schemeClr val="bg1"/>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grpSp>
      <p:sp>
        <p:nvSpPr>
          <p:cNvPr id="88069" name="Rectangle 5"/>
          <p:cNvSpPr>
            <a:spLocks noGrp="1" noChangeArrowheads="1"/>
          </p:cNvSpPr>
          <p:nvPr>
            <p:ph type="ctrTitle"/>
          </p:nvPr>
        </p:nvSpPr>
        <p:spPr>
          <a:xfrm>
            <a:off x="838200" y="1443038"/>
            <a:ext cx="7086600" cy="1600200"/>
          </a:xfrm>
        </p:spPr>
        <p:txBody>
          <a:bodyPr anchor="ctr"/>
          <a:lstStyle>
            <a:lvl1pPr>
              <a:defRPr/>
            </a:lvl1pPr>
          </a:lstStyle>
          <a:p>
            <a:pPr lvl="0"/>
            <a:r>
              <a:rPr lang="en-US" noProof="0" dirty="0" smtClean="0"/>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r>
              <a:rPr lang="en-US" smtClean="0"/>
              <a:t>© 2017 by George B. Adams III</a:t>
            </a:r>
            <a:endParaRPr lang="en-US"/>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8D8F17C3-15C2-DE46-A6A4-6FC2E4FFC645}" type="slidenum">
              <a:rPr lang="en-US"/>
              <a:pPr/>
              <a:t>‹#›</a:t>
            </a:fld>
            <a:endParaRPr lang="en-US"/>
          </a:p>
        </p:txBody>
      </p:sp>
    </p:spTree>
    <p:extLst>
      <p:ext uri="{BB962C8B-B14F-4D97-AF65-F5344CB8AC3E}">
        <p14:creationId xmlns:p14="http://schemas.microsoft.com/office/powerpoint/2010/main" val="2720872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1313" y="96838"/>
            <a:ext cx="1919287" cy="59991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31863" y="96838"/>
            <a:ext cx="5607050" cy="59991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r>
              <a:rPr lang="en-US" smtClean="0"/>
              <a:t>© 2017 by George B. Adams III</a:t>
            </a:r>
            <a:endParaRPr lang="en-US"/>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18171EFE-CF74-014A-B355-1FE784D8A8B9}" type="slidenum">
              <a:rPr lang="en-US"/>
              <a:pPr/>
              <a:t>‹#›</a:t>
            </a:fld>
            <a:endParaRPr lang="en-US"/>
          </a:p>
        </p:txBody>
      </p:sp>
    </p:spTree>
    <p:extLst>
      <p:ext uri="{BB962C8B-B14F-4D97-AF65-F5344CB8AC3E}">
        <p14:creationId xmlns:p14="http://schemas.microsoft.com/office/powerpoint/2010/main" val="2892802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r>
              <a:rPr lang="en-US" smtClean="0"/>
              <a:t>© 2017 by George B. Adams III</a:t>
            </a:r>
            <a:endParaRPr lang="en-US"/>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F616CA18-62AE-B34C-A151-070DF961BCFA}" type="slidenum">
              <a:rPr lang="en-US"/>
              <a:pPr/>
              <a:t>‹#›</a:t>
            </a:fld>
            <a:endParaRPr lang="en-US"/>
          </a:p>
        </p:txBody>
      </p:sp>
    </p:spTree>
    <p:extLst>
      <p:ext uri="{BB962C8B-B14F-4D97-AF65-F5344CB8AC3E}">
        <p14:creationId xmlns:p14="http://schemas.microsoft.com/office/powerpoint/2010/main" val="170963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r>
              <a:rPr lang="en-US" smtClean="0"/>
              <a:t>© 2017 by George B. Adams III</a:t>
            </a:r>
            <a:endParaRPr lang="en-US"/>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9064F1BF-07F9-B647-8658-AC5FA594FBAA}" type="slidenum">
              <a:rPr lang="en-US"/>
              <a:pPr/>
              <a:t>‹#›</a:t>
            </a:fld>
            <a:endParaRPr lang="en-US"/>
          </a:p>
        </p:txBody>
      </p:sp>
    </p:spTree>
    <p:extLst>
      <p:ext uri="{BB962C8B-B14F-4D97-AF65-F5344CB8AC3E}">
        <p14:creationId xmlns:p14="http://schemas.microsoft.com/office/powerpoint/2010/main" val="3552151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49325" y="1981200"/>
            <a:ext cx="3754438"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56163" y="1981200"/>
            <a:ext cx="3754437"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r>
              <a:rPr lang="en-US" smtClean="0"/>
              <a:t>© 2017 by George B. Adams III</a:t>
            </a:r>
            <a:endParaRPr lang="en-US"/>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BA0F5024-359D-6B46-98D1-05D86B9A129A}" type="slidenum">
              <a:rPr lang="en-US"/>
              <a:pPr/>
              <a:t>‹#›</a:t>
            </a:fld>
            <a:endParaRPr lang="en-US"/>
          </a:p>
        </p:txBody>
      </p:sp>
    </p:spTree>
    <p:extLst>
      <p:ext uri="{BB962C8B-B14F-4D97-AF65-F5344CB8AC3E}">
        <p14:creationId xmlns:p14="http://schemas.microsoft.com/office/powerpoint/2010/main" val="3013379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r>
              <a:rPr lang="en-US" smtClean="0"/>
              <a:t>© 2017 by George B. Adams III</a:t>
            </a:r>
            <a:endParaRPr lang="en-US"/>
          </a:p>
        </p:txBody>
      </p:sp>
      <p:sp>
        <p:nvSpPr>
          <p:cNvPr id="8" name="Footer Placeholder 7"/>
          <p:cNvSpPr>
            <a:spLocks noGrp="1"/>
          </p:cNvSpPr>
          <p:nvPr>
            <p:ph type="ftr" sz="quarter" idx="11"/>
          </p:nvPr>
        </p:nvSpPr>
        <p:spPr/>
        <p:txBody>
          <a:bodyPr/>
          <a:lstStyle>
            <a:lvl1pPr>
              <a:defRPr/>
            </a:lvl1pPr>
          </a:lstStyle>
          <a:p>
            <a:endParaRPr lang="en-US">
              <a:solidFill>
                <a:srgbClr val="292929"/>
              </a:solidFill>
            </a:endParaRPr>
          </a:p>
        </p:txBody>
      </p:sp>
      <p:sp>
        <p:nvSpPr>
          <p:cNvPr id="9" name="Slide Number Placeholder 8"/>
          <p:cNvSpPr>
            <a:spLocks noGrp="1"/>
          </p:cNvSpPr>
          <p:nvPr>
            <p:ph type="sldNum" sz="quarter" idx="12"/>
          </p:nvPr>
        </p:nvSpPr>
        <p:spPr/>
        <p:txBody>
          <a:bodyPr/>
          <a:lstStyle>
            <a:lvl1pPr>
              <a:defRPr/>
            </a:lvl1pPr>
          </a:lstStyle>
          <a:p>
            <a:fld id="{44AAC6A8-8C03-6943-85EF-B4FF116F3551}" type="slidenum">
              <a:rPr lang="en-US"/>
              <a:pPr/>
              <a:t>‹#›</a:t>
            </a:fld>
            <a:endParaRPr lang="en-US"/>
          </a:p>
        </p:txBody>
      </p:sp>
    </p:spTree>
    <p:extLst>
      <p:ext uri="{BB962C8B-B14F-4D97-AF65-F5344CB8AC3E}">
        <p14:creationId xmlns:p14="http://schemas.microsoft.com/office/powerpoint/2010/main" val="1843339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r>
              <a:rPr lang="en-US" smtClean="0"/>
              <a:t>© 2017 by George B. Adams III</a:t>
            </a:r>
            <a:endParaRPr lang="en-US"/>
          </a:p>
        </p:txBody>
      </p:sp>
      <p:sp>
        <p:nvSpPr>
          <p:cNvPr id="4" name="Footer Placeholder 3"/>
          <p:cNvSpPr>
            <a:spLocks noGrp="1"/>
          </p:cNvSpPr>
          <p:nvPr>
            <p:ph type="ftr" sz="quarter" idx="11"/>
          </p:nvPr>
        </p:nvSpPr>
        <p:spPr/>
        <p:txBody>
          <a:bodyPr/>
          <a:lstStyle>
            <a:lvl1pPr>
              <a:defRPr/>
            </a:lvl1pPr>
          </a:lstStyle>
          <a:p>
            <a:endParaRPr lang="en-US">
              <a:solidFill>
                <a:srgbClr val="292929"/>
              </a:solidFill>
            </a:endParaRPr>
          </a:p>
        </p:txBody>
      </p:sp>
      <p:sp>
        <p:nvSpPr>
          <p:cNvPr id="5" name="Slide Number Placeholder 4"/>
          <p:cNvSpPr>
            <a:spLocks noGrp="1"/>
          </p:cNvSpPr>
          <p:nvPr>
            <p:ph type="sldNum" sz="quarter" idx="12"/>
          </p:nvPr>
        </p:nvSpPr>
        <p:spPr/>
        <p:txBody>
          <a:bodyPr/>
          <a:lstStyle>
            <a:lvl1pPr>
              <a:defRPr/>
            </a:lvl1pPr>
          </a:lstStyle>
          <a:p>
            <a:fld id="{57EC3C6A-BBE0-B94A-B791-E44AA6B2DA5B}" type="slidenum">
              <a:rPr lang="en-US"/>
              <a:pPr/>
              <a:t>‹#›</a:t>
            </a:fld>
            <a:endParaRPr lang="en-US"/>
          </a:p>
        </p:txBody>
      </p:sp>
    </p:spTree>
    <p:extLst>
      <p:ext uri="{BB962C8B-B14F-4D97-AF65-F5344CB8AC3E}">
        <p14:creationId xmlns:p14="http://schemas.microsoft.com/office/powerpoint/2010/main" val="3407501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r>
              <a:rPr lang="en-US" smtClean="0"/>
              <a:t>© 2017 by George B. Adams III</a:t>
            </a:r>
            <a:endParaRPr lang="en-US"/>
          </a:p>
        </p:txBody>
      </p:sp>
      <p:sp>
        <p:nvSpPr>
          <p:cNvPr id="3" name="Footer Placeholder 2"/>
          <p:cNvSpPr>
            <a:spLocks noGrp="1"/>
          </p:cNvSpPr>
          <p:nvPr>
            <p:ph type="ftr" sz="quarter" idx="11"/>
          </p:nvPr>
        </p:nvSpPr>
        <p:spPr/>
        <p:txBody>
          <a:bodyPr/>
          <a:lstStyle>
            <a:lvl1pPr>
              <a:defRPr/>
            </a:lvl1pPr>
          </a:lstStyle>
          <a:p>
            <a:endParaRPr lang="en-US">
              <a:solidFill>
                <a:srgbClr val="292929"/>
              </a:solidFill>
            </a:endParaRPr>
          </a:p>
        </p:txBody>
      </p:sp>
      <p:sp>
        <p:nvSpPr>
          <p:cNvPr id="4" name="Slide Number Placeholder 3"/>
          <p:cNvSpPr>
            <a:spLocks noGrp="1"/>
          </p:cNvSpPr>
          <p:nvPr>
            <p:ph type="sldNum" sz="quarter" idx="12"/>
          </p:nvPr>
        </p:nvSpPr>
        <p:spPr/>
        <p:txBody>
          <a:bodyPr/>
          <a:lstStyle>
            <a:lvl1pPr>
              <a:defRPr/>
            </a:lvl1pPr>
          </a:lstStyle>
          <a:p>
            <a:fld id="{01BC6648-A2D1-2B45-B1A1-07A4BC236D8A}" type="slidenum">
              <a:rPr lang="en-US"/>
              <a:pPr/>
              <a:t>‹#›</a:t>
            </a:fld>
            <a:endParaRPr lang="en-US"/>
          </a:p>
        </p:txBody>
      </p:sp>
    </p:spTree>
    <p:extLst>
      <p:ext uri="{BB962C8B-B14F-4D97-AF65-F5344CB8AC3E}">
        <p14:creationId xmlns:p14="http://schemas.microsoft.com/office/powerpoint/2010/main" val="2421537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r>
              <a:rPr lang="en-US" smtClean="0"/>
              <a:t>© 2017 by George B. Adams III</a:t>
            </a:r>
            <a:endParaRPr lang="en-US"/>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C7FE9F4B-0DFF-E349-9FC8-2EF87F8443D2}" type="slidenum">
              <a:rPr lang="en-US"/>
              <a:pPr/>
              <a:t>‹#›</a:t>
            </a:fld>
            <a:endParaRPr lang="en-US"/>
          </a:p>
        </p:txBody>
      </p:sp>
    </p:spTree>
    <p:extLst>
      <p:ext uri="{BB962C8B-B14F-4D97-AF65-F5344CB8AC3E}">
        <p14:creationId xmlns:p14="http://schemas.microsoft.com/office/powerpoint/2010/main" val="189814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r>
              <a:rPr lang="en-US" smtClean="0"/>
              <a:t>© 2017 by George B. Adams III</a:t>
            </a:r>
            <a:endParaRPr lang="en-US"/>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331A1627-C93F-144E-9BE4-AD3FCD384D73}" type="slidenum">
              <a:rPr lang="en-US"/>
              <a:pPr/>
              <a:t>‹#›</a:t>
            </a:fld>
            <a:endParaRPr lang="en-US"/>
          </a:p>
        </p:txBody>
      </p:sp>
    </p:spTree>
    <p:extLst>
      <p:ext uri="{BB962C8B-B14F-4D97-AF65-F5344CB8AC3E}">
        <p14:creationId xmlns:p14="http://schemas.microsoft.com/office/powerpoint/2010/main" val="5157559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042" name="Rectangle 2"/>
          <p:cNvSpPr>
            <a:spLocks noChangeArrowheads="1"/>
          </p:cNvSpPr>
          <p:nvPr/>
        </p:nvSpPr>
        <p:spPr bwMode="auto">
          <a:xfrm>
            <a:off x="0" y="961470"/>
            <a:ext cx="2133600" cy="101600"/>
          </a:xfrm>
          <a:prstGeom prst="rect">
            <a:avLst/>
          </a:prstGeom>
          <a:solidFill>
            <a:schemeClr val="accent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7043" name="Rectangle 3"/>
          <p:cNvSpPr>
            <a:spLocks noChangeArrowheads="1"/>
          </p:cNvSpPr>
          <p:nvPr/>
        </p:nvSpPr>
        <p:spPr bwMode="auto">
          <a:xfrm>
            <a:off x="1447794" y="962950"/>
            <a:ext cx="7239000" cy="101600"/>
          </a:xfrm>
          <a:prstGeom prst="rect">
            <a:avLst/>
          </a:prstGeom>
          <a:gradFill rotWithShape="0">
            <a:gsLst>
              <a:gs pos="0">
                <a:schemeClr val="accent2"/>
              </a:gs>
              <a:gs pos="100000">
                <a:schemeClr val="bg1"/>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7044" name="Rectangle 4"/>
          <p:cNvSpPr>
            <a:spLocks noGrp="1" noChangeArrowheads="1"/>
          </p:cNvSpPr>
          <p:nvPr>
            <p:ph type="title"/>
          </p:nvPr>
        </p:nvSpPr>
        <p:spPr bwMode="auto">
          <a:xfrm>
            <a:off x="486830" y="96839"/>
            <a:ext cx="8240861" cy="745196"/>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p>
            <a:pPr lvl="0"/>
            <a:r>
              <a:rPr lang="en-US" dirty="0" smtClean="0"/>
              <a:t>Click to edit Master title style</a:t>
            </a:r>
            <a:endParaRPr lang="en-US" dirty="0"/>
          </a:p>
        </p:txBody>
      </p:sp>
      <p:sp>
        <p:nvSpPr>
          <p:cNvPr id="87045" name="Rectangle 5"/>
          <p:cNvSpPr>
            <a:spLocks noGrp="1" noChangeArrowheads="1"/>
          </p:cNvSpPr>
          <p:nvPr>
            <p:ph type="body" idx="1"/>
          </p:nvPr>
        </p:nvSpPr>
        <p:spPr bwMode="auto">
          <a:xfrm>
            <a:off x="486830" y="1171186"/>
            <a:ext cx="8247965" cy="4924814"/>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7046" name="Rectangle 6"/>
          <p:cNvSpPr>
            <a:spLocks noGrp="1" noChangeArrowheads="1"/>
          </p:cNvSpPr>
          <p:nvPr>
            <p:ph type="dt" sz="half" idx="2"/>
          </p:nvPr>
        </p:nvSpPr>
        <p:spPr bwMode="auto">
          <a:xfrm>
            <a:off x="487570" y="6505254"/>
            <a:ext cx="1986676" cy="193316"/>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solidFill>
                  <a:srgbClr val="664D00"/>
                </a:solidFill>
              </a:defRPr>
            </a:lvl1pPr>
          </a:lstStyle>
          <a:p>
            <a:pPr defTabSz="914400" fontAlgn="base">
              <a:spcBef>
                <a:spcPct val="0"/>
              </a:spcBef>
              <a:spcAft>
                <a:spcPct val="0"/>
              </a:spcAft>
            </a:pPr>
            <a:r>
              <a:rPr lang="en-US" smtClean="0">
                <a:latin typeface="Arial" charset="0"/>
                <a:ea typeface="ＭＳ Ｐゴシック" charset="0"/>
              </a:rPr>
              <a:t>© 2017 by George B. Adams III</a:t>
            </a:r>
            <a:endParaRPr lang="en-US" dirty="0">
              <a:latin typeface="Arial" charset="0"/>
              <a:ea typeface="ＭＳ Ｐゴシック" charset="0"/>
            </a:endParaRPr>
          </a:p>
        </p:txBody>
      </p:sp>
      <p:sp>
        <p:nvSpPr>
          <p:cNvPr id="87047" name="Rectangle 7"/>
          <p:cNvSpPr>
            <a:spLocks noGrp="1" noChangeArrowheads="1"/>
          </p:cNvSpPr>
          <p:nvPr>
            <p:ph type="ftr" sz="quarter" idx="3"/>
          </p:nvPr>
        </p:nvSpPr>
        <p:spPr bwMode="auto">
          <a:xfrm>
            <a:off x="3352800" y="6248400"/>
            <a:ext cx="2895600" cy="457200"/>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vl1pPr>
          </a:lstStyle>
          <a:p>
            <a:pPr defTabSz="914400" fontAlgn="base">
              <a:spcBef>
                <a:spcPct val="0"/>
              </a:spcBef>
              <a:spcAft>
                <a:spcPct val="0"/>
              </a:spcAft>
            </a:pPr>
            <a:endParaRPr lang="en-US" dirty="0">
              <a:solidFill>
                <a:srgbClr val="292929"/>
              </a:solidFill>
              <a:latin typeface="Arial" charset="0"/>
              <a:ea typeface="ＭＳ Ｐゴシック" charset="0"/>
            </a:endParaRPr>
          </a:p>
        </p:txBody>
      </p:sp>
      <p:sp>
        <p:nvSpPr>
          <p:cNvPr id="87048" name="Rectangle 8"/>
          <p:cNvSpPr>
            <a:spLocks noGrp="1" noChangeArrowheads="1"/>
          </p:cNvSpPr>
          <p:nvPr>
            <p:ph type="sldNum" sz="quarter" idx="4"/>
          </p:nvPr>
        </p:nvSpPr>
        <p:spPr bwMode="auto">
          <a:xfrm>
            <a:off x="6825522" y="6505254"/>
            <a:ext cx="1905000" cy="193316"/>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solidFill>
                  <a:srgbClr val="664D00"/>
                </a:solidFill>
              </a:defRPr>
            </a:lvl1pPr>
          </a:lstStyle>
          <a:p>
            <a:pPr defTabSz="914400" fontAlgn="base">
              <a:spcBef>
                <a:spcPct val="0"/>
              </a:spcBef>
              <a:spcAft>
                <a:spcPct val="0"/>
              </a:spcAft>
            </a:pPr>
            <a:fld id="{4D326016-910B-5547-A662-1BDDCCEB8203}" type="slidenum">
              <a:rPr lang="en-US" smtClean="0">
                <a:latin typeface="Arial" charset="0"/>
                <a:ea typeface="ＭＳ Ｐゴシック" charset="0"/>
              </a:rPr>
              <a:pPr defTabSz="914400" fontAlgn="base">
                <a:spcBef>
                  <a:spcPct val="0"/>
                </a:spcBef>
                <a:spcAft>
                  <a:spcPct val="0"/>
                </a:spcAft>
              </a:pPr>
              <a:t>‹#›</a:t>
            </a:fld>
            <a:endParaRPr lang="en-US" dirty="0">
              <a:latin typeface="Arial" charset="0"/>
              <a:ea typeface="ＭＳ Ｐゴシック"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rtl="0" eaLnBrk="1" fontAlgn="base" hangingPunct="1">
        <a:spcBef>
          <a:spcPct val="0"/>
        </a:spcBef>
        <a:spcAft>
          <a:spcPct val="0"/>
        </a:spcAft>
        <a:defRPr sz="4000">
          <a:solidFill>
            <a:schemeClr val="tx1"/>
          </a:solidFill>
          <a:latin typeface="+mj-lt"/>
          <a:ea typeface="+mj-ea"/>
          <a:cs typeface="+mj-cs"/>
        </a:defRPr>
      </a:lvl1pPr>
      <a:lvl2pPr algn="l" rtl="0" eaLnBrk="1" fontAlgn="base" hangingPunct="1">
        <a:spcBef>
          <a:spcPct val="0"/>
        </a:spcBef>
        <a:spcAft>
          <a:spcPct val="0"/>
        </a:spcAft>
        <a:defRPr sz="4000">
          <a:solidFill>
            <a:schemeClr val="tx2"/>
          </a:solidFill>
          <a:latin typeface="Arial" charset="0"/>
          <a:ea typeface="ＭＳ Ｐゴシック" charset="0"/>
        </a:defRPr>
      </a:lvl2pPr>
      <a:lvl3pPr algn="l" rtl="0" eaLnBrk="1" fontAlgn="base" hangingPunct="1">
        <a:spcBef>
          <a:spcPct val="0"/>
        </a:spcBef>
        <a:spcAft>
          <a:spcPct val="0"/>
        </a:spcAft>
        <a:defRPr sz="4000">
          <a:solidFill>
            <a:schemeClr val="tx2"/>
          </a:solidFill>
          <a:latin typeface="Arial" charset="0"/>
          <a:ea typeface="ＭＳ Ｐゴシック" charset="0"/>
        </a:defRPr>
      </a:lvl3pPr>
      <a:lvl4pPr algn="l" rtl="0" eaLnBrk="1" fontAlgn="base" hangingPunct="1">
        <a:spcBef>
          <a:spcPct val="0"/>
        </a:spcBef>
        <a:spcAft>
          <a:spcPct val="0"/>
        </a:spcAft>
        <a:defRPr sz="4000">
          <a:solidFill>
            <a:schemeClr val="tx2"/>
          </a:solidFill>
          <a:latin typeface="Arial" charset="0"/>
          <a:ea typeface="ＭＳ Ｐゴシック" charset="0"/>
        </a:defRPr>
      </a:lvl4pPr>
      <a:lvl5pPr algn="l" rtl="0" eaLnBrk="1" fontAlgn="base" hangingPunct="1">
        <a:spcBef>
          <a:spcPct val="0"/>
        </a:spcBef>
        <a:spcAft>
          <a:spcPct val="0"/>
        </a:spcAft>
        <a:defRPr sz="4000">
          <a:solidFill>
            <a:schemeClr val="tx2"/>
          </a:solidFill>
          <a:latin typeface="Arial" charset="0"/>
          <a:ea typeface="ＭＳ Ｐゴシック" charset="0"/>
        </a:defRPr>
      </a:lvl5pPr>
      <a:lvl6pPr marL="457200" algn="l" rtl="0" eaLnBrk="1" fontAlgn="base" hangingPunct="1">
        <a:spcBef>
          <a:spcPct val="0"/>
        </a:spcBef>
        <a:spcAft>
          <a:spcPct val="0"/>
        </a:spcAft>
        <a:defRPr sz="4000">
          <a:solidFill>
            <a:schemeClr val="tx2"/>
          </a:solidFill>
          <a:latin typeface="Arial" charset="0"/>
          <a:ea typeface="ＭＳ Ｐゴシック" charset="0"/>
        </a:defRPr>
      </a:lvl6pPr>
      <a:lvl7pPr marL="914400" algn="l" rtl="0" eaLnBrk="1" fontAlgn="base" hangingPunct="1">
        <a:spcBef>
          <a:spcPct val="0"/>
        </a:spcBef>
        <a:spcAft>
          <a:spcPct val="0"/>
        </a:spcAft>
        <a:defRPr sz="4000">
          <a:solidFill>
            <a:schemeClr val="tx2"/>
          </a:solidFill>
          <a:latin typeface="Arial" charset="0"/>
          <a:ea typeface="ＭＳ Ｐゴシック" charset="0"/>
        </a:defRPr>
      </a:lvl7pPr>
      <a:lvl8pPr marL="1371600" algn="l" rtl="0" eaLnBrk="1" fontAlgn="base" hangingPunct="1">
        <a:spcBef>
          <a:spcPct val="0"/>
        </a:spcBef>
        <a:spcAft>
          <a:spcPct val="0"/>
        </a:spcAft>
        <a:defRPr sz="4000">
          <a:solidFill>
            <a:schemeClr val="tx2"/>
          </a:solidFill>
          <a:latin typeface="Arial" charset="0"/>
          <a:ea typeface="ＭＳ Ｐゴシック" charset="0"/>
        </a:defRPr>
      </a:lvl8pPr>
      <a:lvl9pPr marL="1828800" algn="l" rtl="0" eaLnBrk="1" fontAlgn="base" hangingPunct="1">
        <a:spcBef>
          <a:spcPct val="0"/>
        </a:spcBef>
        <a:spcAft>
          <a:spcPct val="0"/>
        </a:spcAft>
        <a:defRPr sz="4000">
          <a:solidFill>
            <a:schemeClr val="tx2"/>
          </a:solidFill>
          <a:latin typeface="Arial" charset="0"/>
          <a:ea typeface="ＭＳ Ｐゴシック" charset="0"/>
        </a:defRPr>
      </a:lvl9pPr>
    </p:titleStyle>
    <p:bodyStyle>
      <a:lvl1pPr marL="447675" indent="-447675" algn="l" rtl="0" eaLnBrk="1" fontAlgn="base" hangingPunct="1">
        <a:spcBef>
          <a:spcPct val="20000"/>
        </a:spcBef>
        <a:spcAft>
          <a:spcPct val="0"/>
        </a:spcAft>
        <a:buClr>
          <a:schemeClr val="accent1"/>
        </a:buClr>
        <a:buSzPct val="70000"/>
        <a:buFont typeface="Wingdings" charset="0"/>
        <a:buChar char="n"/>
        <a:defRPr sz="3200">
          <a:solidFill>
            <a:schemeClr val="tx1"/>
          </a:solidFill>
          <a:latin typeface="+mn-lt"/>
          <a:ea typeface="+mn-ea"/>
          <a:cs typeface="+mn-cs"/>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1" Type="http://schemas.microsoft.com/office/2007/relationships/media" Target="../media/media1.m4v"/><Relationship Id="rId2" Type="http://schemas.openxmlformats.org/officeDocument/2006/relationships/video" Target="../media/media1.m4v"/></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2.mov"/><Relationship Id="rId2" Type="http://schemas.openxmlformats.org/officeDocument/2006/relationships/video" Target="../media/media2.mov"/></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microsoft.com/office/2007/relationships/hdphoto" Target="../media/hdphoto1.wdp"/><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54.xml.rels><?xml version="1.0" encoding="UTF-8" standalone="yes"?>
<Relationships xmlns="http://schemas.openxmlformats.org/package/2006/relationships"><Relationship Id="rId3" Type="http://schemas.openxmlformats.org/officeDocument/2006/relationships/hyperlink" Target="http://creativecommons.org/licenses/by-sa/3.0" TargetMode="External"/><Relationship Id="rId4" Type="http://schemas.openxmlformats.org/officeDocument/2006/relationships/hyperlink" Target="https://commons.wikimedia.org/wiki/File:Aufnahme_einzelner_" TargetMode="External"/><Relationship Id="rId1" Type="http://schemas.openxmlformats.org/officeDocument/2006/relationships/slideLayout" Target="../slideLayouts/slideLayout2.xml"/><Relationship Id="rId2" Type="http://schemas.openxmlformats.org/officeDocument/2006/relationships/image" Target="../media/image15.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a:xfrm>
            <a:off x="558800" y="3071433"/>
            <a:ext cx="8194440" cy="2704165"/>
          </a:xfrm>
        </p:spPr>
        <p:txBody>
          <a:bodyPr/>
          <a:lstStyle/>
          <a:p>
            <a:pPr>
              <a:lnSpc>
                <a:spcPct val="80000"/>
              </a:lnSpc>
            </a:pPr>
            <a:r>
              <a:rPr lang="en-US" sz="2400" dirty="0" smtClean="0"/>
              <a:t>						2017.10.25</a:t>
            </a:r>
          </a:p>
          <a:p>
            <a:pPr>
              <a:lnSpc>
                <a:spcPct val="80000"/>
              </a:lnSpc>
            </a:pPr>
            <a:endParaRPr lang="en-US" sz="2400" dirty="0" smtClean="0"/>
          </a:p>
          <a:p>
            <a:pPr>
              <a:lnSpc>
                <a:spcPct val="80000"/>
              </a:lnSpc>
            </a:pPr>
            <a:endParaRPr lang="en-US" sz="2400" dirty="0"/>
          </a:p>
          <a:p>
            <a:pPr>
              <a:lnSpc>
                <a:spcPct val="80000"/>
              </a:lnSpc>
            </a:pPr>
            <a:r>
              <a:rPr lang="en-US" sz="2400" b="1" dirty="0" smtClean="0"/>
              <a:t>TANSTAAFL</a:t>
            </a:r>
            <a:r>
              <a:rPr lang="en-US" sz="2400" dirty="0" smtClean="0"/>
              <a:t> </a:t>
            </a:r>
            <a:r>
              <a:rPr lang="en-US" sz="2400" dirty="0" smtClean="0">
                <a:solidFill>
                  <a:schemeClr val="tx1">
                    <a:lumMod val="75000"/>
                    <a:lumOff val="25000"/>
                  </a:schemeClr>
                </a:solidFill>
              </a:rPr>
              <a:t>|’tan </a:t>
            </a:r>
            <a:r>
              <a:rPr lang="en-US" sz="2400" dirty="0" err="1" smtClean="0">
                <a:solidFill>
                  <a:schemeClr val="tx1">
                    <a:lumMod val="75000"/>
                    <a:lumOff val="25000"/>
                  </a:schemeClr>
                </a:solidFill>
              </a:rPr>
              <a:t>stä</a:t>
            </a:r>
            <a:r>
              <a:rPr lang="en-US" sz="2400" dirty="0" smtClean="0">
                <a:solidFill>
                  <a:schemeClr val="tx1">
                    <a:lumMod val="75000"/>
                    <a:lumOff val="25000"/>
                  </a:schemeClr>
                </a:solidFill>
              </a:rPr>
              <a:t> </a:t>
            </a:r>
            <a:r>
              <a:rPr lang="en-US" sz="2400" dirty="0" err="1" smtClean="0">
                <a:solidFill>
                  <a:schemeClr val="tx1">
                    <a:lumMod val="75000"/>
                    <a:lumOff val="25000"/>
                  </a:schemeClr>
                </a:solidFill>
              </a:rPr>
              <a:t>fǝl</a:t>
            </a:r>
            <a:r>
              <a:rPr lang="en-US" sz="2400" dirty="0" smtClean="0">
                <a:solidFill>
                  <a:schemeClr val="tx1">
                    <a:lumMod val="75000"/>
                    <a:lumOff val="25000"/>
                  </a:schemeClr>
                </a:solidFill>
              </a:rPr>
              <a:t> | </a:t>
            </a:r>
            <a:r>
              <a:rPr lang="en-US" sz="2400" dirty="0" smtClean="0"/>
              <a:t>acronym –</a:t>
            </a:r>
            <a:r>
              <a:rPr lang="en-US" sz="2400" dirty="0" smtClean="0">
                <a:solidFill>
                  <a:schemeClr val="tx1">
                    <a:lumMod val="75000"/>
                    <a:lumOff val="25000"/>
                  </a:schemeClr>
                </a:solidFill>
              </a:rPr>
              <a:t/>
            </a:r>
            <a:br>
              <a:rPr lang="en-US" sz="2400" dirty="0" smtClean="0">
                <a:solidFill>
                  <a:schemeClr val="tx1">
                    <a:lumMod val="75000"/>
                    <a:lumOff val="25000"/>
                  </a:schemeClr>
                </a:solidFill>
              </a:rPr>
            </a:br>
            <a:endParaRPr lang="en-US" sz="2400" dirty="0" smtClean="0">
              <a:solidFill>
                <a:schemeClr val="tx1">
                  <a:lumMod val="75000"/>
                  <a:lumOff val="25000"/>
                </a:schemeClr>
              </a:solidFill>
            </a:endParaRPr>
          </a:p>
          <a:p>
            <a:pPr>
              <a:lnSpc>
                <a:spcPct val="80000"/>
              </a:lnSpc>
            </a:pPr>
            <a:r>
              <a:rPr lang="en-US" sz="2400" dirty="0"/>
              <a:t>	</a:t>
            </a:r>
            <a:r>
              <a:rPr lang="en-US" sz="2400" dirty="0" smtClean="0"/>
              <a:t>	There </a:t>
            </a:r>
            <a:r>
              <a:rPr lang="en-US" sz="2400" dirty="0" err="1" smtClean="0"/>
              <a:t>ain’t</a:t>
            </a:r>
            <a:r>
              <a:rPr lang="en-US" sz="2400" dirty="0" smtClean="0"/>
              <a:t> no such thing as a “free lunch.”</a:t>
            </a:r>
          </a:p>
        </p:txBody>
      </p:sp>
      <p:sp>
        <p:nvSpPr>
          <p:cNvPr id="4" name="Date Placeholder 3"/>
          <p:cNvSpPr>
            <a:spLocks noGrp="1"/>
          </p:cNvSpPr>
          <p:nvPr>
            <p:ph type="dt" sz="half" idx="2"/>
          </p:nvPr>
        </p:nvSpPr>
        <p:spPr/>
        <p:txBody>
          <a:bodyPr/>
          <a:lstStyle/>
          <a:p>
            <a:r>
              <a:rPr lang="en-US" dirty="0" smtClean="0"/>
              <a:t>© 2017 by George B. Adams III</a:t>
            </a:r>
            <a:endParaRPr lang="en-US" dirty="0"/>
          </a:p>
        </p:txBody>
      </p:sp>
      <p:sp>
        <p:nvSpPr>
          <p:cNvPr id="5" name="Slide Number Placeholder 4"/>
          <p:cNvSpPr>
            <a:spLocks noGrp="1"/>
          </p:cNvSpPr>
          <p:nvPr>
            <p:ph type="sldNum" sz="quarter" idx="4"/>
          </p:nvPr>
        </p:nvSpPr>
        <p:spPr/>
        <p:txBody>
          <a:bodyPr/>
          <a:lstStyle/>
          <a:p>
            <a:fld id="{F616CA18-62AE-B34C-A151-070DF961BCFA}" type="slidenum">
              <a:rPr lang="en-US" smtClean="0"/>
              <a:pPr/>
              <a:t>1</a:t>
            </a:fld>
            <a:endParaRPr lang="en-US"/>
          </a:p>
        </p:txBody>
      </p:sp>
      <p:sp>
        <p:nvSpPr>
          <p:cNvPr id="6" name="Title 5"/>
          <p:cNvSpPr>
            <a:spLocks noGrp="1"/>
          </p:cNvSpPr>
          <p:nvPr>
            <p:ph type="ctrTitle"/>
          </p:nvPr>
        </p:nvSpPr>
        <p:spPr>
          <a:xfrm>
            <a:off x="447440" y="1443038"/>
            <a:ext cx="8305800" cy="1600200"/>
          </a:xfrm>
        </p:spPr>
        <p:txBody>
          <a:bodyPr/>
          <a:lstStyle/>
          <a:p>
            <a:r>
              <a:rPr lang="en-US" dirty="0" smtClean="0"/>
              <a:t>Lecture 26 – Performance </a:t>
            </a:r>
            <a:endParaRPr lang="en-US" dirty="0"/>
          </a:p>
        </p:txBody>
      </p:sp>
    </p:spTree>
    <p:extLst>
      <p:ext uri="{BB962C8B-B14F-4D97-AF65-F5344CB8AC3E}">
        <p14:creationId xmlns:p14="http://schemas.microsoft.com/office/powerpoint/2010/main" val="4477603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Amdahl’s Law</a:t>
            </a:r>
            <a:endParaRPr lang="en-US" dirty="0"/>
          </a:p>
        </p:txBody>
      </p:sp>
      <p:sp>
        <p:nvSpPr>
          <p:cNvPr id="4" name="Rectangle 3"/>
          <p:cNvSpPr/>
          <p:nvPr/>
        </p:nvSpPr>
        <p:spPr>
          <a:xfrm>
            <a:off x="1041400" y="1230502"/>
            <a:ext cx="7099300" cy="4031873"/>
          </a:xfrm>
          <a:prstGeom prst="rect">
            <a:avLst/>
          </a:prstGeom>
        </p:spPr>
        <p:txBody>
          <a:bodyPr wrap="square">
            <a:spAutoFit/>
          </a:bodyPr>
          <a:lstStyle/>
          <a:p>
            <a:r>
              <a:rPr lang="en-US" sz="3200" dirty="0" err="1"/>
              <a:t>Speedup</a:t>
            </a:r>
            <a:r>
              <a:rPr lang="en-US" sz="3200" baseline="-25000" dirty="0" err="1"/>
              <a:t>overall</a:t>
            </a:r>
            <a:r>
              <a:rPr lang="en-US" sz="3200" dirty="0"/>
              <a:t>	 =	</a:t>
            </a:r>
            <a:r>
              <a:rPr lang="en-US" sz="3200" u="sng" dirty="0"/>
              <a:t>Execution </a:t>
            </a:r>
            <a:r>
              <a:rPr lang="en-US" sz="3200" u="sng" dirty="0" err="1" smtClean="0"/>
              <a:t>time</a:t>
            </a:r>
            <a:r>
              <a:rPr lang="en-US" sz="3200" u="sng" baseline="-25000" dirty="0" err="1" smtClean="0"/>
              <a:t>original</a:t>
            </a:r>
            <a:endParaRPr lang="en-US" sz="3200" u="sng" dirty="0"/>
          </a:p>
          <a:p>
            <a:r>
              <a:rPr lang="en-US" sz="3200" dirty="0"/>
              <a:t>				</a:t>
            </a:r>
            <a:r>
              <a:rPr lang="en-US" sz="3200" dirty="0" smtClean="0"/>
              <a:t>		Execution </a:t>
            </a:r>
            <a:r>
              <a:rPr lang="en-US" sz="3200" dirty="0" err="1"/>
              <a:t>time</a:t>
            </a:r>
            <a:r>
              <a:rPr lang="en-US" sz="3200" baseline="-25000" dirty="0" err="1"/>
              <a:t>enhanced</a:t>
            </a:r>
            <a:endParaRPr lang="en-US" sz="3200" dirty="0"/>
          </a:p>
          <a:p>
            <a:r>
              <a:rPr lang="en-US" sz="3200" dirty="0"/>
              <a:t> </a:t>
            </a:r>
            <a:r>
              <a:rPr lang="en-US" sz="3200" dirty="0" smtClean="0"/>
              <a:t>                       </a:t>
            </a:r>
            <a:r>
              <a:rPr lang="en-US" sz="3200" dirty="0"/>
              <a:t> </a:t>
            </a:r>
            <a:r>
              <a:rPr lang="en-US" sz="3200" dirty="0" smtClean="0"/>
              <a:t/>
            </a:r>
            <a:br>
              <a:rPr lang="en-US" sz="3200" dirty="0" smtClean="0"/>
            </a:br>
            <a:r>
              <a:rPr lang="en-US" sz="3200" dirty="0" smtClean="0"/>
              <a:t>                          =</a:t>
            </a:r>
            <a:r>
              <a:rPr lang="en-US" sz="3200" dirty="0"/>
              <a:t>	</a:t>
            </a:r>
            <a:r>
              <a:rPr lang="en-US" sz="3200" u="sng" dirty="0" smtClean="0"/>
              <a:t>               1__________                     </a:t>
            </a:r>
            <a:endParaRPr lang="en-US" sz="3200" dirty="0"/>
          </a:p>
          <a:p>
            <a:r>
              <a:rPr lang="en-US" sz="3200" dirty="0"/>
              <a:t>						Execution </a:t>
            </a:r>
            <a:r>
              <a:rPr lang="en-US" sz="3200" dirty="0" err="1"/>
              <a:t>time</a:t>
            </a:r>
            <a:r>
              <a:rPr lang="en-US" sz="3200" baseline="-25000" dirty="0" err="1"/>
              <a:t>enhanced</a:t>
            </a:r>
            <a:endParaRPr lang="en-US" sz="3200" dirty="0"/>
          </a:p>
          <a:p>
            <a:endParaRPr lang="en-US" sz="3200" dirty="0"/>
          </a:p>
          <a:p>
            <a:r>
              <a:rPr lang="en-US" sz="3200" dirty="0"/>
              <a:t>			</a:t>
            </a:r>
            <a:r>
              <a:rPr lang="en-US" sz="3200" dirty="0" smtClean="0"/>
              <a:t>		= </a:t>
            </a:r>
            <a:r>
              <a:rPr lang="en-US" sz="3200" dirty="0" smtClean="0">
                <a:solidFill>
                  <a:srgbClr val="0000FF"/>
                </a:solidFill>
              </a:rPr>
              <a:t> </a:t>
            </a:r>
            <a:r>
              <a:rPr lang="en-US" sz="3200" u="sng" dirty="0">
                <a:solidFill>
                  <a:srgbClr val="0000FF"/>
                </a:solidFill>
              </a:rPr>
              <a:t>      </a:t>
            </a:r>
            <a:r>
              <a:rPr lang="en-US" sz="3200" u="sng" dirty="0" smtClean="0">
                <a:solidFill>
                  <a:srgbClr val="0000FF"/>
                </a:solidFill>
              </a:rPr>
              <a:t>     </a:t>
            </a:r>
            <a:r>
              <a:rPr lang="en-US" sz="3200" u="sng" dirty="0">
                <a:solidFill>
                  <a:srgbClr val="0000FF"/>
                </a:solidFill>
              </a:rPr>
              <a:t>   1            </a:t>
            </a:r>
            <a:r>
              <a:rPr lang="en-US" sz="3200" u="sng" dirty="0" smtClean="0">
                <a:solidFill>
                  <a:srgbClr val="0000FF"/>
                </a:solidFill>
              </a:rPr>
              <a:t>    </a:t>
            </a:r>
            <a:r>
              <a:rPr lang="en-US" sz="3200" u="sng" dirty="0">
                <a:solidFill>
                  <a:srgbClr val="0000FF"/>
                </a:solidFill>
              </a:rPr>
              <a:t> </a:t>
            </a:r>
            <a:endParaRPr lang="en-US" sz="3200" dirty="0">
              <a:solidFill>
                <a:srgbClr val="0000FF"/>
              </a:solidFill>
            </a:endParaRPr>
          </a:p>
          <a:p>
            <a:r>
              <a:rPr lang="en-US" sz="3200" dirty="0">
                <a:solidFill>
                  <a:srgbClr val="0000FF"/>
                </a:solidFill>
              </a:rPr>
              <a:t>	</a:t>
            </a:r>
            <a:r>
              <a:rPr lang="en-US" sz="3200" dirty="0" smtClean="0">
                <a:solidFill>
                  <a:srgbClr val="0000FF"/>
                </a:solidFill>
              </a:rPr>
              <a:t>					( </a:t>
            </a:r>
            <a:r>
              <a:rPr lang="en-US" sz="3200" dirty="0">
                <a:solidFill>
                  <a:srgbClr val="0000FF"/>
                </a:solidFill>
              </a:rPr>
              <a:t>1 – F</a:t>
            </a:r>
            <a:r>
              <a:rPr lang="en-US" sz="3200" baseline="-25000" dirty="0">
                <a:solidFill>
                  <a:srgbClr val="0000FF"/>
                </a:solidFill>
              </a:rPr>
              <a:t>e</a:t>
            </a:r>
            <a:r>
              <a:rPr lang="en-US" sz="3200" dirty="0">
                <a:solidFill>
                  <a:srgbClr val="0000FF"/>
                </a:solidFill>
              </a:rPr>
              <a:t> ) + </a:t>
            </a:r>
            <a:r>
              <a:rPr lang="en-US" sz="3200" dirty="0" smtClean="0">
                <a:solidFill>
                  <a:srgbClr val="0000FF"/>
                </a:solidFill>
              </a:rPr>
              <a:t>(F</a:t>
            </a:r>
            <a:r>
              <a:rPr lang="en-US" sz="3200" baseline="-25000" dirty="0" smtClean="0">
                <a:solidFill>
                  <a:srgbClr val="0000FF"/>
                </a:solidFill>
              </a:rPr>
              <a:t>e</a:t>
            </a:r>
            <a:r>
              <a:rPr lang="en-US" sz="3200" dirty="0" smtClean="0">
                <a:solidFill>
                  <a:srgbClr val="0000FF"/>
                </a:solidFill>
              </a:rPr>
              <a:t> </a:t>
            </a:r>
            <a:r>
              <a:rPr lang="en-US" sz="3200" dirty="0">
                <a:solidFill>
                  <a:srgbClr val="0000FF"/>
                </a:solidFill>
              </a:rPr>
              <a:t>/ </a:t>
            </a:r>
            <a:r>
              <a:rPr lang="en-US" sz="3200" dirty="0" smtClean="0">
                <a:solidFill>
                  <a:srgbClr val="0000FF"/>
                </a:solidFill>
              </a:rPr>
              <a:t>S</a:t>
            </a:r>
            <a:r>
              <a:rPr lang="en-US" sz="3200" baseline="-25000" dirty="0" smtClean="0">
                <a:solidFill>
                  <a:srgbClr val="0000FF"/>
                </a:solidFill>
              </a:rPr>
              <a:t>e</a:t>
            </a:r>
            <a:r>
              <a:rPr lang="en-US" sz="3200" dirty="0" smtClean="0">
                <a:solidFill>
                  <a:srgbClr val="0000FF"/>
                </a:solidFill>
              </a:rPr>
              <a:t>)</a:t>
            </a:r>
            <a:endParaRPr lang="en-US" sz="3200" dirty="0">
              <a:solidFill>
                <a:srgbClr val="0000FF"/>
              </a:solidFill>
            </a:endParaRPr>
          </a:p>
        </p:txBody>
      </p:sp>
      <p:sp>
        <p:nvSpPr>
          <p:cNvPr id="3" name="Donut 2"/>
          <p:cNvSpPr/>
          <p:nvPr/>
        </p:nvSpPr>
        <p:spPr>
          <a:xfrm>
            <a:off x="4876800" y="4112971"/>
            <a:ext cx="1257300" cy="622300"/>
          </a:xfrm>
          <a:prstGeom prst="donut">
            <a:avLst>
              <a:gd name="adj" fmla="val 8673"/>
            </a:avLst>
          </a:prstGeom>
          <a:solidFill>
            <a:schemeClr val="accent6"/>
          </a:solidFill>
          <a:ln>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TextBox 7"/>
          <p:cNvSpPr txBox="1"/>
          <p:nvPr/>
        </p:nvSpPr>
        <p:spPr>
          <a:xfrm>
            <a:off x="5295900" y="4086450"/>
            <a:ext cx="1490178" cy="584776"/>
          </a:xfrm>
          <a:prstGeom prst="rect">
            <a:avLst/>
          </a:prstGeom>
          <a:noFill/>
        </p:spPr>
        <p:txBody>
          <a:bodyPr wrap="none" rtlCol="0">
            <a:spAutoFit/>
          </a:bodyPr>
          <a:lstStyle/>
          <a:p>
            <a:r>
              <a:rPr lang="en-US" sz="3200" dirty="0">
                <a:solidFill>
                  <a:srgbClr val="FF9300"/>
                </a:solidFill>
              </a:rPr>
              <a:t>– </a:t>
            </a:r>
            <a:r>
              <a:rPr lang="en-US" sz="3200" dirty="0" smtClean="0">
                <a:solidFill>
                  <a:srgbClr val="FF9300"/>
                </a:solidFill>
              </a:rPr>
              <a:t>F</a:t>
            </a:r>
            <a:r>
              <a:rPr lang="en-US" sz="3200" baseline="-25000" dirty="0" smtClean="0">
                <a:solidFill>
                  <a:srgbClr val="FF9300"/>
                </a:solidFill>
              </a:rPr>
              <a:t>e </a:t>
            </a:r>
            <a:r>
              <a:rPr lang="en-US" sz="3200" dirty="0" smtClean="0">
                <a:solidFill>
                  <a:srgbClr val="FF9300"/>
                </a:solidFill>
              </a:rPr>
              <a:t>+ F</a:t>
            </a:r>
            <a:r>
              <a:rPr lang="en-US" sz="3200" baseline="-25000" dirty="0" smtClean="0">
                <a:solidFill>
                  <a:srgbClr val="FF9300"/>
                </a:solidFill>
              </a:rPr>
              <a:t>e</a:t>
            </a:r>
            <a:endParaRPr lang="en-US" sz="3200" dirty="0">
              <a:solidFill>
                <a:srgbClr val="FF9300"/>
              </a:solidFill>
            </a:endParaRPr>
          </a:p>
        </p:txBody>
      </p:sp>
      <p:grpSp>
        <p:nvGrpSpPr>
          <p:cNvPr id="13" name="Group 12"/>
          <p:cNvGrpSpPr/>
          <p:nvPr/>
        </p:nvGrpSpPr>
        <p:grpSpPr>
          <a:xfrm>
            <a:off x="3403600" y="4676628"/>
            <a:ext cx="1930400" cy="1678007"/>
            <a:chOff x="3403600" y="4191000"/>
            <a:chExt cx="1930400" cy="1678007"/>
          </a:xfrm>
        </p:grpSpPr>
        <p:sp>
          <p:nvSpPr>
            <p:cNvPr id="6" name="Donut 5"/>
            <p:cNvSpPr/>
            <p:nvPr/>
          </p:nvSpPr>
          <p:spPr>
            <a:xfrm>
              <a:off x="3708400" y="4191000"/>
              <a:ext cx="1625600" cy="622300"/>
            </a:xfrm>
            <a:prstGeom prst="donut">
              <a:avLst>
                <a:gd name="adj" fmla="val 8673"/>
              </a:avLst>
            </a:prstGeom>
            <a:solidFill>
              <a:schemeClr val="accent6"/>
            </a:solidFill>
            <a:ln>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TextBox 8"/>
            <p:cNvSpPr txBox="1"/>
            <p:nvPr/>
          </p:nvSpPr>
          <p:spPr>
            <a:xfrm>
              <a:off x="3403600" y="4914900"/>
              <a:ext cx="1799441" cy="954107"/>
            </a:xfrm>
            <a:prstGeom prst="rect">
              <a:avLst/>
            </a:prstGeom>
            <a:noFill/>
          </p:spPr>
          <p:txBody>
            <a:bodyPr wrap="none" rtlCol="0">
              <a:spAutoFit/>
            </a:bodyPr>
            <a:lstStyle/>
            <a:p>
              <a:pPr algn="ctr"/>
              <a:r>
                <a:rPr lang="en-US" sz="2800" dirty="0" smtClean="0"/>
                <a:t>Fraction</a:t>
              </a:r>
            </a:p>
            <a:p>
              <a:pPr algn="ctr"/>
              <a:r>
                <a:rPr lang="en-US" sz="2800" dirty="0" smtClean="0"/>
                <a:t>unchanged</a:t>
              </a:r>
              <a:endParaRPr lang="en-US" sz="2800" dirty="0"/>
            </a:p>
          </p:txBody>
        </p:sp>
      </p:grpSp>
      <p:grpSp>
        <p:nvGrpSpPr>
          <p:cNvPr id="12" name="Group 11"/>
          <p:cNvGrpSpPr/>
          <p:nvPr/>
        </p:nvGrpSpPr>
        <p:grpSpPr>
          <a:xfrm>
            <a:off x="5511800" y="4676628"/>
            <a:ext cx="1409700" cy="1678007"/>
            <a:chOff x="5435600" y="4191000"/>
            <a:chExt cx="1409700" cy="1678007"/>
          </a:xfrm>
        </p:grpSpPr>
        <p:sp>
          <p:nvSpPr>
            <p:cNvPr id="7" name="Donut 6"/>
            <p:cNvSpPr/>
            <p:nvPr/>
          </p:nvSpPr>
          <p:spPr>
            <a:xfrm>
              <a:off x="5435600" y="4191000"/>
              <a:ext cx="1409700" cy="622300"/>
            </a:xfrm>
            <a:prstGeom prst="donut">
              <a:avLst>
                <a:gd name="adj" fmla="val 8673"/>
              </a:avLst>
            </a:prstGeom>
            <a:solidFill>
              <a:srgbClr val="009051"/>
            </a:solidFill>
            <a:ln>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1" name="TextBox 10"/>
            <p:cNvSpPr txBox="1"/>
            <p:nvPr/>
          </p:nvSpPr>
          <p:spPr>
            <a:xfrm>
              <a:off x="5443758" y="4914900"/>
              <a:ext cx="1376724" cy="954107"/>
            </a:xfrm>
            <a:prstGeom prst="rect">
              <a:avLst/>
            </a:prstGeom>
            <a:noFill/>
          </p:spPr>
          <p:txBody>
            <a:bodyPr wrap="none" rtlCol="0">
              <a:spAutoFit/>
            </a:bodyPr>
            <a:lstStyle/>
            <a:p>
              <a:pPr algn="ctr"/>
              <a:r>
                <a:rPr lang="en-US" sz="2800" dirty="0" smtClean="0"/>
                <a:t>Fraction</a:t>
              </a:r>
            </a:p>
            <a:p>
              <a:pPr algn="ctr"/>
              <a:r>
                <a:rPr lang="en-US" sz="2800" dirty="0"/>
                <a:t>s</a:t>
              </a:r>
              <a:r>
                <a:rPr lang="en-US" sz="2800" dirty="0" smtClean="0"/>
                <a:t>ped up</a:t>
              </a:r>
              <a:endParaRPr lang="en-US" sz="2800" dirty="0"/>
            </a:p>
          </p:txBody>
        </p:sp>
      </p:grpSp>
      <p:sp>
        <p:nvSpPr>
          <p:cNvPr id="5" name="Date Placeholder 4"/>
          <p:cNvSpPr>
            <a:spLocks noGrp="1"/>
          </p:cNvSpPr>
          <p:nvPr>
            <p:ph type="dt" sz="half" idx="10"/>
          </p:nvPr>
        </p:nvSpPr>
        <p:spPr/>
        <p:txBody>
          <a:bodyPr/>
          <a:lstStyle/>
          <a:p>
            <a:r>
              <a:rPr lang="en-US" smtClean="0"/>
              <a:t>© 2017 by George B. Adams III</a:t>
            </a:r>
            <a:endParaRPr lang="en-US"/>
          </a:p>
        </p:txBody>
      </p:sp>
      <p:sp>
        <p:nvSpPr>
          <p:cNvPr id="10" name="Slide Number Placeholder 9"/>
          <p:cNvSpPr>
            <a:spLocks noGrp="1"/>
          </p:cNvSpPr>
          <p:nvPr>
            <p:ph type="sldNum" sz="quarter" idx="12"/>
          </p:nvPr>
        </p:nvSpPr>
        <p:spPr/>
        <p:txBody>
          <a:bodyPr/>
          <a:lstStyle/>
          <a:p>
            <a:fld id="{57EC3C6A-BBE0-B94A-B791-E44AA6B2DA5B}" type="slidenum">
              <a:rPr lang="en-US" smtClean="0"/>
              <a:pPr/>
              <a:t>10</a:t>
            </a:fld>
            <a:endParaRPr lang="en-US"/>
          </a:p>
        </p:txBody>
      </p:sp>
      <p:sp>
        <p:nvSpPr>
          <p:cNvPr id="14" name="Donut 13"/>
          <p:cNvSpPr/>
          <p:nvPr/>
        </p:nvSpPr>
        <p:spPr>
          <a:xfrm>
            <a:off x="6166228" y="4082494"/>
            <a:ext cx="850684" cy="622300"/>
          </a:xfrm>
          <a:prstGeom prst="donut">
            <a:avLst>
              <a:gd name="adj" fmla="val 8673"/>
            </a:avLst>
          </a:prstGeom>
          <a:solidFill>
            <a:srgbClr val="009051"/>
          </a:solidFill>
          <a:ln>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596157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Amdahl’s Law example 1</a:t>
            </a:r>
            <a:endParaRPr lang="en-US" dirty="0"/>
          </a:p>
        </p:txBody>
      </p:sp>
      <p:sp>
        <p:nvSpPr>
          <p:cNvPr id="3" name="Content Placeholder 2"/>
          <p:cNvSpPr>
            <a:spLocks noGrp="1"/>
          </p:cNvSpPr>
          <p:nvPr>
            <p:ph idx="1"/>
          </p:nvPr>
        </p:nvSpPr>
        <p:spPr>
          <a:xfrm>
            <a:off x="486830" y="1171186"/>
            <a:ext cx="8247965" cy="5334068"/>
          </a:xfrm>
        </p:spPr>
        <p:txBody>
          <a:bodyPr>
            <a:normAutofit lnSpcReduction="10000"/>
          </a:bodyPr>
          <a:lstStyle/>
          <a:p>
            <a:r>
              <a:rPr lang="en-US" dirty="0" smtClean="0"/>
              <a:t>An enhancement runs 10 times faster than the original and can be used 40% of the time. What is the overall speedup?</a:t>
            </a:r>
          </a:p>
          <a:p>
            <a:r>
              <a:rPr lang="en-US" dirty="0" smtClean="0"/>
              <a:t>F</a:t>
            </a:r>
            <a:r>
              <a:rPr lang="en-US" baseline="-25000" dirty="0" smtClean="0"/>
              <a:t>e</a:t>
            </a:r>
            <a:r>
              <a:rPr lang="en-US" dirty="0" smtClean="0"/>
              <a:t> = 0.4</a:t>
            </a:r>
          </a:p>
          <a:p>
            <a:r>
              <a:rPr lang="en-US" dirty="0" smtClean="0"/>
              <a:t>S</a:t>
            </a:r>
            <a:r>
              <a:rPr lang="en-US" baseline="-25000" dirty="0" smtClean="0"/>
              <a:t>e</a:t>
            </a:r>
            <a:r>
              <a:rPr lang="en-US" dirty="0" smtClean="0"/>
              <a:t> = 10</a:t>
            </a:r>
          </a:p>
          <a:p>
            <a:r>
              <a:rPr lang="en-US" dirty="0" err="1" smtClean="0"/>
              <a:t>S</a:t>
            </a:r>
            <a:r>
              <a:rPr lang="en-US" baseline="-25000" dirty="0" err="1" smtClean="0"/>
              <a:t>overall</a:t>
            </a:r>
            <a:r>
              <a:rPr lang="en-US" dirty="0" smtClean="0"/>
              <a:t> = </a:t>
            </a:r>
            <a:r>
              <a:rPr lang="en-US" dirty="0">
                <a:solidFill>
                  <a:srgbClr val="0000FF"/>
                </a:solidFill>
              </a:rPr>
              <a:t> </a:t>
            </a:r>
            <a:r>
              <a:rPr lang="en-US" u="sng" dirty="0"/>
              <a:t>              1              </a:t>
            </a:r>
            <a:r>
              <a:rPr lang="en-US" u="sng" dirty="0" smtClean="0"/>
              <a:t>  </a:t>
            </a:r>
            <a:r>
              <a:rPr lang="en-US" u="sng" dirty="0"/>
              <a:t> </a:t>
            </a:r>
            <a:r>
              <a:rPr lang="en-US" dirty="0"/>
              <a:t>				</a:t>
            </a:r>
            <a:r>
              <a:rPr lang="en-US" dirty="0" smtClean="0"/>
              <a:t>           ( </a:t>
            </a:r>
            <a:r>
              <a:rPr lang="en-US" dirty="0"/>
              <a:t>1 – </a:t>
            </a:r>
            <a:r>
              <a:rPr lang="en-US" dirty="0" smtClean="0"/>
              <a:t>0.4 </a:t>
            </a:r>
            <a:r>
              <a:rPr lang="en-US" dirty="0"/>
              <a:t>) + </a:t>
            </a:r>
            <a:r>
              <a:rPr lang="en-US" dirty="0" smtClean="0"/>
              <a:t>0.4/10 </a:t>
            </a:r>
          </a:p>
          <a:p>
            <a:pPr marL="0" indent="0">
              <a:buNone/>
            </a:pPr>
            <a:r>
              <a:rPr lang="en-US" dirty="0" smtClean="0"/>
              <a:t>                = </a:t>
            </a:r>
            <a:r>
              <a:rPr lang="en-US" u="sng" dirty="0" smtClean="0"/>
              <a:t>   1__ </a:t>
            </a:r>
            <a:r>
              <a:rPr lang="en-US" dirty="0" smtClean="0"/>
              <a:t> </a:t>
            </a:r>
            <a:br>
              <a:rPr lang="en-US" dirty="0" smtClean="0"/>
            </a:br>
            <a:r>
              <a:rPr lang="en-US" dirty="0" smtClean="0"/>
              <a:t>                    0.64</a:t>
            </a:r>
          </a:p>
          <a:p>
            <a:pPr marL="0" indent="0">
              <a:buNone/>
            </a:pPr>
            <a:r>
              <a:rPr lang="en-US" dirty="0" smtClean="0"/>
              <a:t>                = </a:t>
            </a:r>
            <a:r>
              <a:rPr lang="en-US" dirty="0" smtClean="0">
                <a:solidFill>
                  <a:srgbClr val="FF0000"/>
                </a:solidFill>
              </a:rPr>
              <a:t>1.56 </a:t>
            </a:r>
            <a:r>
              <a:rPr lang="en-US" dirty="0" smtClean="0"/>
              <a:t>or only 56% faster despite 10x</a:t>
            </a:r>
            <a:endParaRPr lang="en-US" dirty="0"/>
          </a:p>
          <a:p>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11</a:t>
            </a:fld>
            <a:endParaRPr lang="en-US"/>
          </a:p>
        </p:txBody>
      </p:sp>
    </p:spTree>
    <p:extLst>
      <p:ext uri="{BB962C8B-B14F-4D97-AF65-F5344CB8AC3E}">
        <p14:creationId xmlns:p14="http://schemas.microsoft.com/office/powerpoint/2010/main" val="1122698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6830" y="1171186"/>
            <a:ext cx="8247965" cy="5334068"/>
          </a:xfrm>
        </p:spPr>
        <p:txBody>
          <a:bodyPr>
            <a:normAutofit/>
          </a:bodyPr>
          <a:lstStyle/>
          <a:p>
            <a:r>
              <a:rPr lang="en-US" sz="2400" dirty="0" smtClean="0"/>
              <a:t>Implementations of FP square root (FPSQR) vary widely in performance.  Suppose FPSQR is 20% of the execution time in a critical task and FP overall is 50% of the total time.  </a:t>
            </a:r>
            <a:br>
              <a:rPr lang="en-US" sz="2400" dirty="0" smtClean="0"/>
            </a:br>
            <a:r>
              <a:rPr lang="en-US" sz="2400" dirty="0" smtClean="0"/>
              <a:t>Fix #1: add FPSQR hardware to speed up 10 times.</a:t>
            </a:r>
            <a:br>
              <a:rPr lang="en-US" sz="2400" dirty="0" smtClean="0"/>
            </a:br>
            <a:r>
              <a:rPr lang="en-US" sz="2400" dirty="0" smtClean="0"/>
              <a:t>Fix #2:  speed up all FP operations by 2 times.</a:t>
            </a:r>
            <a:br>
              <a:rPr lang="en-US" sz="2400" dirty="0" smtClean="0"/>
            </a:br>
            <a:r>
              <a:rPr lang="en-US" sz="2400" dirty="0" smtClean="0"/>
              <a:t/>
            </a:r>
            <a:br>
              <a:rPr lang="en-US" sz="2400" dirty="0" smtClean="0"/>
            </a:br>
            <a:r>
              <a:rPr lang="en-US" sz="2400" dirty="0" smtClean="0"/>
              <a:t>Assume equal “cost” for either fix.  Which is better?</a:t>
            </a:r>
            <a:br>
              <a:rPr lang="en-US" sz="2400" dirty="0" smtClean="0"/>
            </a:br>
            <a:endParaRPr lang="en-US" sz="2400" dirty="0" smtClean="0"/>
          </a:p>
          <a:p>
            <a:r>
              <a:rPr lang="en-US" sz="2400" dirty="0" smtClean="0"/>
              <a:t>S</a:t>
            </a:r>
            <a:r>
              <a:rPr lang="en-US" sz="2400" baseline="-25000" dirty="0" smtClean="0"/>
              <a:t>FPSQR</a:t>
            </a:r>
            <a:r>
              <a:rPr lang="en-US" sz="2400" dirty="0" smtClean="0"/>
              <a:t> </a:t>
            </a:r>
            <a:r>
              <a:rPr lang="en-US" sz="2400" dirty="0"/>
              <a:t>= </a:t>
            </a:r>
            <a:r>
              <a:rPr lang="en-US" sz="2400" dirty="0">
                <a:solidFill>
                  <a:srgbClr val="0000FF"/>
                </a:solidFill>
              </a:rPr>
              <a:t> </a:t>
            </a:r>
            <a:r>
              <a:rPr lang="en-US" sz="2400" u="sng" dirty="0"/>
              <a:t>              1                </a:t>
            </a:r>
            <a:r>
              <a:rPr lang="en-US" sz="2400" u="sng" dirty="0" smtClean="0"/>
              <a:t>      </a:t>
            </a:r>
            <a:r>
              <a:rPr lang="en-US" sz="2400" u="sng" dirty="0"/>
              <a:t> </a:t>
            </a:r>
            <a:r>
              <a:rPr lang="en-US" sz="2400" dirty="0"/>
              <a:t> = </a:t>
            </a:r>
            <a:r>
              <a:rPr lang="en-US" sz="2400" u="sng" dirty="0"/>
              <a:t>   1  </a:t>
            </a:r>
            <a:r>
              <a:rPr lang="en-US" sz="2400" dirty="0"/>
              <a:t> = </a:t>
            </a:r>
            <a:r>
              <a:rPr lang="en-US" sz="2400" dirty="0" smtClean="0">
                <a:solidFill>
                  <a:srgbClr val="FF0000"/>
                </a:solidFill>
              </a:rPr>
              <a:t>1.22</a:t>
            </a:r>
            <a:r>
              <a:rPr lang="en-US" sz="2400" dirty="0">
                <a:solidFill>
                  <a:srgbClr val="FF0000"/>
                </a:solidFill>
              </a:rPr>
              <a:t/>
            </a:r>
            <a:br>
              <a:rPr lang="en-US" sz="2400" dirty="0">
                <a:solidFill>
                  <a:srgbClr val="FF0000"/>
                </a:solidFill>
              </a:rPr>
            </a:br>
            <a:r>
              <a:rPr lang="en-US" sz="2400" dirty="0"/>
              <a:t>	</a:t>
            </a:r>
            <a:r>
              <a:rPr lang="en-US" sz="2400" dirty="0" smtClean="0"/>
              <a:t>	( </a:t>
            </a:r>
            <a:r>
              <a:rPr lang="en-US" sz="2400" dirty="0"/>
              <a:t>1 – </a:t>
            </a:r>
            <a:r>
              <a:rPr lang="en-US" sz="2400" dirty="0" smtClean="0"/>
              <a:t>0.2 </a:t>
            </a:r>
            <a:r>
              <a:rPr lang="en-US" sz="2400" dirty="0"/>
              <a:t>) + </a:t>
            </a:r>
            <a:r>
              <a:rPr lang="en-US" sz="2400" dirty="0" smtClean="0"/>
              <a:t>0.2/</a:t>
            </a:r>
            <a:r>
              <a:rPr lang="en-US" sz="2400" dirty="0"/>
              <a:t>10  </a:t>
            </a:r>
            <a:r>
              <a:rPr lang="en-US" sz="2400" dirty="0" smtClean="0"/>
              <a:t>	0.82</a:t>
            </a:r>
            <a:endParaRPr lang="en-US" sz="2400" dirty="0"/>
          </a:p>
          <a:p>
            <a:r>
              <a:rPr lang="en-US" sz="2400" dirty="0" err="1" smtClean="0"/>
              <a:t>S</a:t>
            </a:r>
            <a:r>
              <a:rPr lang="en-US" sz="2400" baseline="-25000" dirty="0" err="1" smtClean="0"/>
              <a:t>All</a:t>
            </a:r>
            <a:r>
              <a:rPr lang="en-US" sz="2400" baseline="-25000" dirty="0" smtClean="0"/>
              <a:t> FP</a:t>
            </a:r>
            <a:r>
              <a:rPr lang="en-US" sz="2400" dirty="0" smtClean="0"/>
              <a:t> </a:t>
            </a:r>
            <a:r>
              <a:rPr lang="en-US" sz="2400" dirty="0"/>
              <a:t>= </a:t>
            </a:r>
            <a:r>
              <a:rPr lang="en-US" sz="2400" dirty="0">
                <a:solidFill>
                  <a:srgbClr val="0000FF"/>
                </a:solidFill>
              </a:rPr>
              <a:t> </a:t>
            </a:r>
            <a:r>
              <a:rPr lang="en-US" sz="2400" u="sng" dirty="0"/>
              <a:t>              1                 </a:t>
            </a:r>
            <a:r>
              <a:rPr lang="en-US" sz="2400" dirty="0"/>
              <a:t> = </a:t>
            </a:r>
            <a:r>
              <a:rPr lang="en-US" sz="2400" u="sng" dirty="0"/>
              <a:t>   1  </a:t>
            </a:r>
            <a:r>
              <a:rPr lang="en-US" sz="2400" dirty="0"/>
              <a:t> = </a:t>
            </a:r>
            <a:r>
              <a:rPr lang="en-US" sz="2400" dirty="0" smtClean="0">
                <a:solidFill>
                  <a:srgbClr val="FF0000"/>
                </a:solidFill>
              </a:rPr>
              <a:t>1.33  </a:t>
            </a:r>
            <a:r>
              <a:rPr lang="en-US" sz="2400" dirty="0" smtClean="0">
                <a:sym typeface="Wingdings"/>
              </a:rPr>
              <a:t> better speedup</a:t>
            </a:r>
            <a:r>
              <a:rPr lang="en-US" sz="2400" dirty="0">
                <a:solidFill>
                  <a:srgbClr val="FF0000"/>
                </a:solidFill>
              </a:rPr>
              <a:t/>
            </a:r>
            <a:br>
              <a:rPr lang="en-US" sz="2400" dirty="0">
                <a:solidFill>
                  <a:srgbClr val="FF0000"/>
                </a:solidFill>
              </a:rPr>
            </a:br>
            <a:r>
              <a:rPr lang="en-US" sz="2400" dirty="0" smtClean="0">
                <a:solidFill>
                  <a:srgbClr val="FF0000"/>
                </a:solidFill>
              </a:rPr>
              <a:t> </a:t>
            </a:r>
            <a:r>
              <a:rPr lang="en-US" sz="2400" dirty="0"/>
              <a:t>	  </a:t>
            </a:r>
            <a:r>
              <a:rPr lang="en-US" sz="2400" dirty="0" smtClean="0"/>
              <a:t>      ( </a:t>
            </a:r>
            <a:r>
              <a:rPr lang="en-US" sz="2400" dirty="0"/>
              <a:t>1 – </a:t>
            </a:r>
            <a:r>
              <a:rPr lang="en-US" sz="2400" dirty="0" smtClean="0"/>
              <a:t>0.5 </a:t>
            </a:r>
            <a:r>
              <a:rPr lang="en-US" sz="2400" dirty="0"/>
              <a:t>) + </a:t>
            </a:r>
            <a:r>
              <a:rPr lang="en-US" sz="2400" dirty="0" smtClean="0"/>
              <a:t>0.5/2      0.75</a:t>
            </a:r>
            <a:endParaRPr lang="en-US" sz="2400" dirty="0"/>
          </a:p>
          <a:p>
            <a:endParaRPr lang="en-US" sz="2400" dirty="0"/>
          </a:p>
        </p:txBody>
      </p:sp>
      <p:sp>
        <p:nvSpPr>
          <p:cNvPr id="4" name="Title 3"/>
          <p:cNvSpPr>
            <a:spLocks noGrp="1"/>
          </p:cNvSpPr>
          <p:nvPr>
            <p:ph type="title"/>
          </p:nvPr>
        </p:nvSpPr>
        <p:spPr/>
        <p:txBody>
          <a:bodyPr/>
          <a:lstStyle/>
          <a:p>
            <a:r>
              <a:rPr lang="en-US" dirty="0" smtClean="0"/>
              <a:t>Amdahl’s Law example 2</a:t>
            </a:r>
            <a:endParaRPr lang="en-US" dirty="0"/>
          </a:p>
        </p:txBody>
      </p:sp>
      <p:sp>
        <p:nvSpPr>
          <p:cNvPr id="2" name="Date Placeholder 1"/>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12</a:t>
            </a:fld>
            <a:endParaRPr lang="en-US"/>
          </a:p>
        </p:txBody>
      </p:sp>
    </p:spTree>
    <p:extLst>
      <p:ext uri="{BB962C8B-B14F-4D97-AF65-F5344CB8AC3E}">
        <p14:creationId xmlns:p14="http://schemas.microsoft.com/office/powerpoint/2010/main" val="2048109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Connecting Amdahl’s Law to hardware</a:t>
            </a:r>
            <a:endParaRPr lang="en-US" dirty="0"/>
          </a:p>
        </p:txBody>
      </p:sp>
      <p:sp>
        <p:nvSpPr>
          <p:cNvPr id="3" name="Content Placeholder 2"/>
          <p:cNvSpPr>
            <a:spLocks noGrp="1"/>
          </p:cNvSpPr>
          <p:nvPr>
            <p:ph idx="1"/>
          </p:nvPr>
        </p:nvSpPr>
        <p:spPr>
          <a:xfrm>
            <a:off x="457200" y="1092200"/>
            <a:ext cx="8369300" cy="5295900"/>
          </a:xfrm>
        </p:spPr>
        <p:txBody>
          <a:bodyPr>
            <a:normAutofit fontScale="92500" lnSpcReduction="10000"/>
          </a:bodyPr>
          <a:lstStyle/>
          <a:p>
            <a:r>
              <a:rPr lang="en-US" sz="2800" dirty="0" smtClean="0"/>
              <a:t>CPU = Central </a:t>
            </a:r>
            <a:r>
              <a:rPr lang="en-US" sz="2800" dirty="0"/>
              <a:t>P</a:t>
            </a:r>
            <a:r>
              <a:rPr lang="en-US" sz="2800" dirty="0" smtClean="0"/>
              <a:t>rocessing Unit (core)</a:t>
            </a:r>
          </a:p>
          <a:p>
            <a:r>
              <a:rPr lang="en-US" sz="2800" dirty="0" smtClean="0">
                <a:solidFill>
                  <a:srgbClr val="009051"/>
                </a:solidFill>
              </a:rPr>
              <a:t>Processor </a:t>
            </a:r>
            <a:r>
              <a:rPr lang="en-US" sz="2800" dirty="0">
                <a:solidFill>
                  <a:srgbClr val="009051"/>
                </a:solidFill>
              </a:rPr>
              <a:t>Performance </a:t>
            </a:r>
            <a:r>
              <a:rPr lang="en-US" sz="2800" dirty="0" smtClean="0">
                <a:solidFill>
                  <a:srgbClr val="009051"/>
                </a:solidFill>
              </a:rPr>
              <a:t>Equation:</a:t>
            </a:r>
            <a:endParaRPr lang="en-US" sz="2800" dirty="0">
              <a:solidFill>
                <a:srgbClr val="009051"/>
              </a:solidFill>
            </a:endParaRPr>
          </a:p>
          <a:p>
            <a:pPr marL="0" indent="0">
              <a:buNone/>
            </a:pPr>
            <a:r>
              <a:rPr lang="en-US" sz="2800" dirty="0" smtClean="0"/>
              <a:t>      CPU time = seconds for a program to execute</a:t>
            </a:r>
          </a:p>
          <a:p>
            <a:pPr marL="0" indent="0">
              <a:buNone/>
            </a:pPr>
            <a:r>
              <a:rPr lang="en-US" sz="2800" dirty="0" smtClean="0"/>
              <a:t>        = </a:t>
            </a:r>
            <a:r>
              <a:rPr lang="en-US" sz="2400" dirty="0" smtClean="0"/>
              <a:t>Instruction count x Clock cycles per instruction x Clock cycle time</a:t>
            </a:r>
          </a:p>
          <a:p>
            <a:pPr marL="0" indent="0">
              <a:buNone/>
            </a:pPr>
            <a:r>
              <a:rPr lang="en-US" sz="2800" dirty="0" smtClean="0">
                <a:solidFill>
                  <a:srgbClr val="0000FF"/>
                </a:solidFill>
              </a:rPr>
              <a:t>      CPU time =</a:t>
            </a:r>
            <a:r>
              <a:rPr lang="en-US" sz="2800" u="sng" dirty="0" smtClean="0">
                <a:solidFill>
                  <a:srgbClr val="0000FF"/>
                </a:solidFill>
              </a:rPr>
              <a:t> Instructions</a:t>
            </a:r>
            <a:r>
              <a:rPr lang="en-US" sz="2800" dirty="0" smtClean="0">
                <a:solidFill>
                  <a:srgbClr val="0000FF"/>
                </a:solidFill>
              </a:rPr>
              <a:t> x </a:t>
            </a:r>
            <a:r>
              <a:rPr lang="en-US" sz="2800" u="sng" dirty="0" smtClean="0">
                <a:solidFill>
                  <a:srgbClr val="0000FF"/>
                </a:solidFill>
              </a:rPr>
              <a:t>Clock cycles</a:t>
            </a:r>
            <a:r>
              <a:rPr lang="en-US" sz="2800" dirty="0" smtClean="0">
                <a:solidFill>
                  <a:srgbClr val="0000FF"/>
                </a:solidFill>
              </a:rPr>
              <a:t> x </a:t>
            </a:r>
            <a:r>
              <a:rPr lang="en-US" sz="2800" u="sng" dirty="0" smtClean="0">
                <a:solidFill>
                  <a:srgbClr val="0000FF"/>
                </a:solidFill>
              </a:rPr>
              <a:t>Seconds     </a:t>
            </a:r>
          </a:p>
          <a:p>
            <a:pPr>
              <a:buFont typeface="Lucida Grande"/>
              <a:buChar char=" "/>
            </a:pPr>
            <a:r>
              <a:rPr lang="en-US" sz="2800" dirty="0" smtClean="0">
                <a:solidFill>
                  <a:srgbClr val="0000FF"/>
                </a:solidFill>
              </a:rPr>
              <a:t>                      Program         Instruction     Clock cycle</a:t>
            </a:r>
          </a:p>
          <a:p>
            <a:r>
              <a:rPr lang="en-US" sz="2800" dirty="0" smtClean="0"/>
              <a:t>For a given program and given computer:</a:t>
            </a:r>
          </a:p>
          <a:p>
            <a:pPr lvl="1"/>
            <a:r>
              <a:rPr lang="en-US" sz="2400" i="1" dirty="0" smtClean="0"/>
              <a:t>Clock cycle time (seconds per clock cycle)</a:t>
            </a:r>
            <a:r>
              <a:rPr lang="en-US" sz="2400" dirty="0" smtClean="0"/>
              <a:t> depends on</a:t>
            </a:r>
            <a:br>
              <a:rPr lang="en-US" sz="2400" dirty="0" smtClean="0"/>
            </a:br>
            <a:r>
              <a:rPr lang="en-US" sz="2400" dirty="0" smtClean="0"/>
              <a:t>    Hardware technology and hardware organization</a:t>
            </a:r>
          </a:p>
          <a:p>
            <a:pPr lvl="1"/>
            <a:r>
              <a:rPr lang="en-US" sz="2400" i="1" dirty="0" smtClean="0"/>
              <a:t>Clock cycles per instruction (CPI)</a:t>
            </a:r>
            <a:r>
              <a:rPr lang="en-US" sz="2400" dirty="0" smtClean="0"/>
              <a:t> depends on</a:t>
            </a:r>
            <a:br>
              <a:rPr lang="en-US" sz="2400" dirty="0" smtClean="0"/>
            </a:br>
            <a:r>
              <a:rPr lang="en-US" sz="2400" dirty="0" smtClean="0"/>
              <a:t>    Hardware organization and instruction set architecture</a:t>
            </a:r>
          </a:p>
          <a:p>
            <a:pPr lvl="1"/>
            <a:r>
              <a:rPr lang="en-US" sz="2400" i="1" dirty="0" smtClean="0"/>
              <a:t>Instruction count (instructions per program)</a:t>
            </a:r>
            <a:r>
              <a:rPr lang="en-US" sz="2400" dirty="0" smtClean="0"/>
              <a:t> depends on</a:t>
            </a:r>
            <a:br>
              <a:rPr lang="en-US" sz="2400" dirty="0" smtClean="0"/>
            </a:br>
            <a:r>
              <a:rPr lang="en-US" sz="2400" dirty="0" smtClean="0"/>
              <a:t>    Instruction set architecture and compiler technology</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13</a:t>
            </a:fld>
            <a:endParaRPr lang="en-US"/>
          </a:p>
        </p:txBody>
      </p:sp>
    </p:spTree>
    <p:extLst>
      <p:ext uri="{BB962C8B-B14F-4D97-AF65-F5344CB8AC3E}">
        <p14:creationId xmlns:p14="http://schemas.microsoft.com/office/powerpoint/2010/main" val="557963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Processor performance</a:t>
            </a:r>
            <a:endParaRPr lang="en-US" dirty="0"/>
          </a:p>
        </p:txBody>
      </p:sp>
      <p:sp>
        <p:nvSpPr>
          <p:cNvPr id="3" name="Content Placeholder 2"/>
          <p:cNvSpPr>
            <a:spLocks noGrp="1"/>
          </p:cNvSpPr>
          <p:nvPr>
            <p:ph idx="1"/>
          </p:nvPr>
        </p:nvSpPr>
        <p:spPr>
          <a:xfrm>
            <a:off x="457200" y="1104899"/>
            <a:ext cx="8229600" cy="5400355"/>
          </a:xfrm>
        </p:spPr>
        <p:txBody>
          <a:bodyPr>
            <a:normAutofit fontScale="92500" lnSpcReduction="10000"/>
          </a:bodyPr>
          <a:lstStyle/>
          <a:p>
            <a:r>
              <a:rPr lang="en-US" dirty="0" smtClean="0"/>
              <a:t>Suppose we have the following measurements</a:t>
            </a:r>
          </a:p>
          <a:p>
            <a:pPr lvl="1"/>
            <a:r>
              <a:rPr lang="en-US" dirty="0"/>
              <a:t>f</a:t>
            </a:r>
            <a:r>
              <a:rPr lang="en-US" dirty="0" smtClean="0"/>
              <a:t>requency of FP operations = 25%</a:t>
            </a:r>
          </a:p>
          <a:p>
            <a:pPr lvl="1"/>
            <a:r>
              <a:rPr lang="en-US" dirty="0"/>
              <a:t>a</a:t>
            </a:r>
            <a:r>
              <a:rPr lang="en-US" dirty="0" smtClean="0"/>
              <a:t>verage CPI of FP operations = 4.0</a:t>
            </a:r>
          </a:p>
          <a:p>
            <a:pPr lvl="1"/>
            <a:r>
              <a:rPr lang="en-US" dirty="0"/>
              <a:t>a</a:t>
            </a:r>
            <a:r>
              <a:rPr lang="en-US" dirty="0" smtClean="0"/>
              <a:t>verage CPI of other instructions = 1.33</a:t>
            </a:r>
          </a:p>
          <a:p>
            <a:pPr lvl="1"/>
            <a:r>
              <a:rPr lang="en-US" dirty="0"/>
              <a:t>f</a:t>
            </a:r>
            <a:r>
              <a:rPr lang="en-US" dirty="0" smtClean="0"/>
              <a:t>requency of </a:t>
            </a:r>
            <a:r>
              <a:rPr lang="en-US" dirty="0"/>
              <a:t>(FP square root)</a:t>
            </a:r>
            <a:r>
              <a:rPr lang="en-US" dirty="0" smtClean="0"/>
              <a:t> FPSQR = 2%</a:t>
            </a:r>
          </a:p>
          <a:p>
            <a:pPr lvl="1"/>
            <a:r>
              <a:rPr lang="en-US" dirty="0" smtClean="0"/>
              <a:t>CPI of FPSQR = 20</a:t>
            </a:r>
          </a:p>
          <a:p>
            <a:r>
              <a:rPr lang="en-US" dirty="0" smtClean="0"/>
              <a:t>Compare two design alternatives</a:t>
            </a:r>
          </a:p>
          <a:p>
            <a:pPr lvl="1"/>
            <a:r>
              <a:rPr lang="en-US" dirty="0" smtClean="0"/>
              <a:t>decrease CPI of FPSQR to 2.0, or</a:t>
            </a:r>
          </a:p>
          <a:p>
            <a:pPr lvl="1"/>
            <a:r>
              <a:rPr lang="en-US" dirty="0" smtClean="0"/>
              <a:t>decrease average CPI of all FP operations to 2.5</a:t>
            </a:r>
          </a:p>
          <a:p>
            <a:r>
              <a:rPr lang="en-US" dirty="0" smtClean="0"/>
              <a:t>Compare these alternatives using the processor performance equation</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14</a:t>
            </a:fld>
            <a:endParaRPr lang="en-US"/>
          </a:p>
        </p:txBody>
      </p:sp>
    </p:spTree>
    <p:extLst>
      <p:ext uri="{BB962C8B-B14F-4D97-AF65-F5344CB8AC3E}">
        <p14:creationId xmlns:p14="http://schemas.microsoft.com/office/powerpoint/2010/main" val="1778555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Analysis</a:t>
            </a:r>
            <a:endParaRPr lang="en-US" dirty="0"/>
          </a:p>
        </p:txBody>
      </p:sp>
      <p:sp>
        <p:nvSpPr>
          <p:cNvPr id="3" name="Content Placeholder 2"/>
          <p:cNvSpPr>
            <a:spLocks noGrp="1"/>
          </p:cNvSpPr>
          <p:nvPr>
            <p:ph idx="1"/>
          </p:nvPr>
        </p:nvSpPr>
        <p:spPr>
          <a:xfrm>
            <a:off x="457199" y="1130300"/>
            <a:ext cx="8385953" cy="5374954"/>
          </a:xfrm>
        </p:spPr>
        <p:txBody>
          <a:bodyPr>
            <a:normAutofit fontScale="92500"/>
          </a:bodyPr>
          <a:lstStyle/>
          <a:p>
            <a:r>
              <a:rPr lang="en-US" dirty="0" smtClean="0"/>
              <a:t>First, only CPI changes; clock rate and instruction count unchanged</a:t>
            </a:r>
          </a:p>
          <a:p>
            <a:r>
              <a:rPr lang="en-US" dirty="0" smtClean="0"/>
              <a:t>Start by finding original, unenhanced CPI</a:t>
            </a:r>
            <a:br>
              <a:rPr lang="en-US" dirty="0" smtClean="0"/>
            </a:br>
            <a:r>
              <a:rPr lang="en-US" dirty="0" err="1" smtClean="0"/>
              <a:t>CPI</a:t>
            </a:r>
            <a:r>
              <a:rPr lang="en-US" baseline="-25000" dirty="0" err="1" smtClean="0"/>
              <a:t>original</a:t>
            </a:r>
            <a:r>
              <a:rPr lang="en-US" dirty="0" smtClean="0"/>
              <a:t> = </a:t>
            </a:r>
            <a:r>
              <a:rPr lang="en-US" dirty="0" err="1" smtClean="0"/>
              <a:t>Σ</a:t>
            </a:r>
            <a:r>
              <a:rPr lang="en-US" dirty="0" smtClean="0"/>
              <a:t> </a:t>
            </a:r>
            <a:r>
              <a:rPr lang="en-US" dirty="0" err="1" smtClean="0"/>
              <a:t>CPI</a:t>
            </a:r>
            <a:r>
              <a:rPr lang="en-US" baseline="-25000" dirty="0" err="1" smtClean="0"/>
              <a:t>i</a:t>
            </a:r>
            <a:r>
              <a:rPr lang="en-US" dirty="0" smtClean="0"/>
              <a:t> x</a:t>
            </a:r>
            <a:r>
              <a:rPr lang="en-US" baseline="-25000" dirty="0" smtClean="0"/>
              <a:t> </a:t>
            </a:r>
            <a:r>
              <a:rPr lang="en-US" dirty="0" smtClean="0"/>
              <a:t>( </a:t>
            </a:r>
            <a:r>
              <a:rPr lang="en-US" dirty="0" err="1" smtClean="0"/>
              <a:t>IC</a:t>
            </a:r>
            <a:r>
              <a:rPr lang="en-US" baseline="-25000" dirty="0" err="1" smtClean="0"/>
              <a:t>i</a:t>
            </a:r>
            <a:r>
              <a:rPr lang="en-US" dirty="0" smtClean="0"/>
              <a:t> / Total instruction count )</a:t>
            </a:r>
            <a:br>
              <a:rPr lang="en-US" dirty="0" smtClean="0"/>
            </a:br>
            <a:r>
              <a:rPr lang="en-US" dirty="0" smtClean="0"/>
              <a:t>                = (4 x 25%) + (1.33 x 75%)</a:t>
            </a:r>
            <a:br>
              <a:rPr lang="en-US" dirty="0" smtClean="0"/>
            </a:br>
            <a:r>
              <a:rPr lang="en-US" dirty="0" smtClean="0"/>
              <a:t>                = 2.0 clocks per instruction</a:t>
            </a:r>
          </a:p>
          <a:p>
            <a:r>
              <a:rPr lang="en-US" dirty="0" smtClean="0"/>
              <a:t>Compute CPI with enhanced FPSQR by subtracting saved cycles from original CPI</a:t>
            </a:r>
            <a:br>
              <a:rPr lang="en-US" dirty="0" smtClean="0"/>
            </a:br>
            <a:r>
              <a:rPr lang="en-US" dirty="0" err="1" smtClean="0"/>
              <a:t>CPI</a:t>
            </a:r>
            <a:r>
              <a:rPr lang="en-US" baseline="-25000" dirty="0" err="1" smtClean="0"/>
              <a:t>new</a:t>
            </a:r>
            <a:r>
              <a:rPr lang="en-US" baseline="-25000" dirty="0"/>
              <a:t> </a:t>
            </a:r>
            <a:r>
              <a:rPr lang="en-US" baseline="-25000" dirty="0" smtClean="0"/>
              <a:t>FPSQR</a:t>
            </a:r>
            <a:r>
              <a:rPr lang="en-US" dirty="0" smtClean="0"/>
              <a:t> = </a:t>
            </a:r>
            <a:r>
              <a:rPr lang="en-US" dirty="0" err="1" smtClean="0"/>
              <a:t>CPI</a:t>
            </a:r>
            <a:r>
              <a:rPr lang="en-US" baseline="-25000" dirty="0" err="1" smtClean="0"/>
              <a:t>original</a:t>
            </a:r>
            <a:r>
              <a:rPr lang="en-US" dirty="0" smtClean="0"/>
              <a:t> – 2%x(</a:t>
            </a:r>
            <a:r>
              <a:rPr lang="en-US" dirty="0" err="1" smtClean="0"/>
              <a:t>CPI</a:t>
            </a:r>
            <a:r>
              <a:rPr lang="en-US" baseline="-25000" dirty="0" err="1" smtClean="0"/>
              <a:t>oldFPSR</a:t>
            </a:r>
            <a:r>
              <a:rPr lang="en-US" dirty="0" smtClean="0"/>
              <a:t>– </a:t>
            </a:r>
            <a:r>
              <a:rPr lang="en-US" dirty="0" err="1" smtClean="0"/>
              <a:t>CPI</a:t>
            </a:r>
            <a:r>
              <a:rPr lang="en-US" baseline="-25000" dirty="0" err="1" smtClean="0"/>
              <a:t>newFPQSR</a:t>
            </a:r>
            <a:r>
              <a:rPr lang="en-US" dirty="0" smtClean="0"/>
              <a:t>)</a:t>
            </a:r>
            <a:br>
              <a:rPr lang="en-US" dirty="0" smtClean="0"/>
            </a:br>
            <a:r>
              <a:rPr lang="en-US" dirty="0" smtClean="0"/>
              <a:t>                    = 2.0 –  2% x (20 –2)</a:t>
            </a:r>
            <a:br>
              <a:rPr lang="en-US" dirty="0" smtClean="0"/>
            </a:br>
            <a:r>
              <a:rPr lang="en-US" dirty="0" smtClean="0"/>
              <a:t>		    = 1.64</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15</a:t>
            </a:fld>
            <a:endParaRPr lang="en-US"/>
          </a:p>
        </p:txBody>
      </p:sp>
    </p:spTree>
    <p:extLst>
      <p:ext uri="{BB962C8B-B14F-4D97-AF65-F5344CB8AC3E}">
        <p14:creationId xmlns:p14="http://schemas.microsoft.com/office/powerpoint/2010/main" val="1351304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Analysis continued</a:t>
            </a:r>
            <a:endParaRPr lang="en-US" dirty="0"/>
          </a:p>
        </p:txBody>
      </p:sp>
      <p:sp>
        <p:nvSpPr>
          <p:cNvPr id="3" name="Content Placeholder 2"/>
          <p:cNvSpPr>
            <a:spLocks noGrp="1"/>
          </p:cNvSpPr>
          <p:nvPr>
            <p:ph idx="1"/>
          </p:nvPr>
        </p:nvSpPr>
        <p:spPr>
          <a:xfrm>
            <a:off x="457199" y="1152012"/>
            <a:ext cx="8385953" cy="5353242"/>
          </a:xfrm>
        </p:spPr>
        <p:txBody>
          <a:bodyPr>
            <a:normAutofit fontScale="85000" lnSpcReduction="20000"/>
          </a:bodyPr>
          <a:lstStyle/>
          <a:p>
            <a:pPr>
              <a:lnSpc>
                <a:spcPct val="110000"/>
              </a:lnSpc>
            </a:pPr>
            <a:r>
              <a:rPr lang="en-US" dirty="0" smtClean="0"/>
              <a:t>Compute CPI with enhancement for all FP the same way, or by summing the FP and non-FP CPIs</a:t>
            </a:r>
            <a:br>
              <a:rPr lang="en-US" dirty="0" smtClean="0"/>
            </a:br>
            <a:r>
              <a:rPr lang="en-US" dirty="0" smtClean="0"/>
              <a:t>    </a:t>
            </a:r>
            <a:r>
              <a:rPr lang="en-US" dirty="0" err="1" smtClean="0"/>
              <a:t>CPI</a:t>
            </a:r>
            <a:r>
              <a:rPr lang="en-US" baseline="-25000" dirty="0" err="1" smtClean="0"/>
              <a:t>new</a:t>
            </a:r>
            <a:r>
              <a:rPr lang="en-US" baseline="-25000" dirty="0" smtClean="0"/>
              <a:t> FP</a:t>
            </a:r>
            <a:r>
              <a:rPr lang="en-US" dirty="0" smtClean="0"/>
              <a:t> = </a:t>
            </a:r>
            <a:r>
              <a:rPr lang="en-US" dirty="0"/>
              <a:t>(25% x 2.5) </a:t>
            </a:r>
            <a:r>
              <a:rPr lang="en-US" dirty="0" smtClean="0"/>
              <a:t>+ (75% x 1.33) = 1.625</a:t>
            </a:r>
          </a:p>
          <a:p>
            <a:pPr>
              <a:lnSpc>
                <a:spcPct val="110000"/>
              </a:lnSpc>
            </a:pPr>
            <a:r>
              <a:rPr lang="en-US" dirty="0" smtClean="0"/>
              <a:t>CPI of overall FP enhancement is slightly lower; therefore, its performance will be marginally better</a:t>
            </a:r>
          </a:p>
          <a:p>
            <a:pPr>
              <a:lnSpc>
                <a:spcPct val="110000"/>
              </a:lnSpc>
            </a:pPr>
            <a:r>
              <a:rPr lang="en-US" dirty="0" smtClean="0"/>
              <a:t>Speedup of the overall FP enhancement is</a:t>
            </a:r>
            <a:br>
              <a:rPr lang="en-US" dirty="0" smtClean="0"/>
            </a:br>
            <a:r>
              <a:rPr lang="en-US" dirty="0" smtClean="0"/>
              <a:t/>
            </a:r>
            <a:br>
              <a:rPr lang="en-US" dirty="0" smtClean="0"/>
            </a:br>
            <a:r>
              <a:rPr lang="en-US" dirty="0" err="1" smtClean="0"/>
              <a:t>Speedup</a:t>
            </a:r>
            <a:r>
              <a:rPr lang="en-US" baseline="-25000" dirty="0" err="1" smtClean="0"/>
              <a:t>new</a:t>
            </a:r>
            <a:r>
              <a:rPr lang="en-US" baseline="-25000" dirty="0" smtClean="0"/>
              <a:t> FP</a:t>
            </a:r>
            <a:r>
              <a:rPr lang="en-US" dirty="0" smtClean="0"/>
              <a:t> = CPU time original / CPU time new</a:t>
            </a:r>
            <a:br>
              <a:rPr lang="en-US" dirty="0" smtClean="0"/>
            </a:br>
            <a:r>
              <a:rPr lang="en-US" dirty="0" smtClean="0"/>
              <a:t>                         = </a:t>
            </a:r>
            <a:r>
              <a:rPr lang="en-US" u="sng" dirty="0" smtClean="0"/>
              <a:t>IC x Clock Cycle x CPI original</a:t>
            </a:r>
            <a:br>
              <a:rPr lang="en-US" u="sng" dirty="0" smtClean="0"/>
            </a:br>
            <a:r>
              <a:rPr lang="en-US" dirty="0" smtClean="0"/>
              <a:t>                            IC x Clock Cycle x CPI new FP</a:t>
            </a:r>
            <a:br>
              <a:rPr lang="en-US" dirty="0" smtClean="0"/>
            </a:br>
            <a:r>
              <a:rPr lang="en-US" dirty="0" smtClean="0"/>
              <a:t>                         = CPI original / CPI new FP</a:t>
            </a:r>
            <a:br>
              <a:rPr lang="en-US" dirty="0" smtClean="0"/>
            </a:br>
            <a:r>
              <a:rPr lang="en-US" dirty="0" smtClean="0"/>
              <a:t>                         = 2.00 / 1.625</a:t>
            </a:r>
            <a:br>
              <a:rPr lang="en-US" dirty="0" smtClean="0"/>
            </a:br>
            <a:r>
              <a:rPr lang="en-US" dirty="0" smtClean="0"/>
              <a:t>                         = 1.23</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16</a:t>
            </a:fld>
            <a:endParaRPr lang="en-US"/>
          </a:p>
        </p:txBody>
      </p:sp>
    </p:spTree>
    <p:extLst>
      <p:ext uri="{BB962C8B-B14F-4D97-AF65-F5344CB8AC3E}">
        <p14:creationId xmlns:p14="http://schemas.microsoft.com/office/powerpoint/2010/main" val="1742996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xfrm>
            <a:off x="486830" y="1171186"/>
            <a:ext cx="8466670" cy="4924814"/>
          </a:xfrm>
        </p:spPr>
        <p:txBody>
          <a:bodyPr/>
          <a:lstStyle/>
          <a:p>
            <a:r>
              <a:rPr lang="en-US" dirty="0" smtClean="0"/>
              <a:t>Performance is measured in units of time</a:t>
            </a:r>
          </a:p>
          <a:p>
            <a:r>
              <a:rPr lang="en-US" dirty="0" smtClean="0"/>
              <a:t>Amdahl’s Law shows how much overall improvement can be achieve by an enhancement applicable a fraction of </a:t>
            </a:r>
            <a:r>
              <a:rPr lang="en-US" smtClean="0"/>
              <a:t>the time</a:t>
            </a:r>
          </a:p>
          <a:p>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17</a:t>
            </a:fld>
            <a:endParaRPr lang="en-US"/>
          </a:p>
        </p:txBody>
      </p:sp>
    </p:spTree>
    <p:extLst>
      <p:ext uri="{BB962C8B-B14F-4D97-AF65-F5344CB8AC3E}">
        <p14:creationId xmlns:p14="http://schemas.microsoft.com/office/powerpoint/2010/main" val="46853459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a:xfrm>
            <a:off x="838200" y="3071433"/>
            <a:ext cx="7620000" cy="2704165"/>
          </a:xfrm>
        </p:spPr>
        <p:txBody>
          <a:bodyPr/>
          <a:lstStyle/>
          <a:p>
            <a:r>
              <a:rPr lang="en-US" sz="2400" dirty="0" smtClean="0"/>
              <a:t>						</a:t>
            </a:r>
            <a:r>
              <a:rPr lang="en-US" sz="2400" dirty="0" smtClean="0"/>
              <a:t>2017.10.25-27</a:t>
            </a:r>
            <a:endParaRPr lang="en-US" sz="2400" dirty="0" smtClean="0"/>
          </a:p>
          <a:p>
            <a:endParaRPr lang="en-US" sz="2400" dirty="0"/>
          </a:p>
          <a:p>
            <a:r>
              <a:rPr lang="en-US" sz="2400" dirty="0" smtClean="0"/>
              <a:t>With today’s technology you </a:t>
            </a:r>
            <a:r>
              <a:rPr lang="en-US" sz="2400" dirty="0"/>
              <a:t>can make memory fast, large, and </a:t>
            </a:r>
            <a:r>
              <a:rPr lang="en-US" sz="2400" dirty="0" smtClean="0"/>
              <a:t>affordable, </a:t>
            </a:r>
            <a:r>
              <a:rPr lang="en-US" sz="2400" dirty="0"/>
              <a:t>as long as you pick </a:t>
            </a:r>
            <a:r>
              <a:rPr lang="en-US" sz="2400" dirty="0" smtClean="0"/>
              <a:t>just two.</a:t>
            </a:r>
            <a:endParaRPr lang="en-US" sz="2400" dirty="0"/>
          </a:p>
        </p:txBody>
      </p:sp>
      <p:sp>
        <p:nvSpPr>
          <p:cNvPr id="4" name="Date Placeholder 3"/>
          <p:cNvSpPr>
            <a:spLocks noGrp="1"/>
          </p:cNvSpPr>
          <p:nvPr>
            <p:ph type="dt" sz="half" idx="2"/>
          </p:nvPr>
        </p:nvSpPr>
        <p:spPr/>
        <p:txBody>
          <a:bodyPr/>
          <a:lstStyle/>
          <a:p>
            <a:r>
              <a:rPr lang="en-US" dirty="0" smtClean="0"/>
              <a:t>© 2017 by George B. Adams III</a:t>
            </a:r>
            <a:endParaRPr lang="en-US" dirty="0"/>
          </a:p>
        </p:txBody>
      </p:sp>
      <p:sp>
        <p:nvSpPr>
          <p:cNvPr id="5" name="Slide Number Placeholder 4"/>
          <p:cNvSpPr>
            <a:spLocks noGrp="1"/>
          </p:cNvSpPr>
          <p:nvPr>
            <p:ph type="sldNum" sz="quarter" idx="4"/>
          </p:nvPr>
        </p:nvSpPr>
        <p:spPr/>
        <p:txBody>
          <a:bodyPr/>
          <a:lstStyle/>
          <a:p>
            <a:fld id="{F616CA18-62AE-B34C-A151-070DF961BCFA}" type="slidenum">
              <a:rPr lang="en-US" smtClean="0"/>
              <a:pPr/>
              <a:t>18</a:t>
            </a:fld>
            <a:endParaRPr lang="en-US"/>
          </a:p>
        </p:txBody>
      </p:sp>
      <p:sp>
        <p:nvSpPr>
          <p:cNvPr id="6" name="Title 5"/>
          <p:cNvSpPr>
            <a:spLocks noGrp="1"/>
          </p:cNvSpPr>
          <p:nvPr>
            <p:ph type="ctrTitle"/>
          </p:nvPr>
        </p:nvSpPr>
        <p:spPr>
          <a:xfrm>
            <a:off x="447440" y="1443038"/>
            <a:ext cx="8305800" cy="1600200"/>
          </a:xfrm>
        </p:spPr>
        <p:txBody>
          <a:bodyPr/>
          <a:lstStyle/>
          <a:p>
            <a:r>
              <a:rPr lang="en-US" dirty="0" smtClean="0"/>
              <a:t>Lecture </a:t>
            </a:r>
            <a:r>
              <a:rPr lang="en-US" dirty="0" smtClean="0"/>
              <a:t>27, 29 </a:t>
            </a:r>
            <a:r>
              <a:rPr lang="en-US" dirty="0" smtClean="0"/>
              <a:t>– Memory technology</a:t>
            </a:r>
            <a:endParaRPr lang="en-US" dirty="0"/>
          </a:p>
        </p:txBody>
      </p:sp>
    </p:spTree>
    <p:extLst>
      <p:ext uri="{BB962C8B-B14F-4D97-AF65-F5344CB8AC3E}">
        <p14:creationId xmlns:p14="http://schemas.microsoft.com/office/powerpoint/2010/main" val="10434006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for today</a:t>
            </a:r>
            <a:endParaRPr lang="en-US" dirty="0"/>
          </a:p>
        </p:txBody>
      </p:sp>
      <p:sp>
        <p:nvSpPr>
          <p:cNvPr id="3" name="Content Placeholder 2"/>
          <p:cNvSpPr>
            <a:spLocks noGrp="1"/>
          </p:cNvSpPr>
          <p:nvPr>
            <p:ph idx="1"/>
          </p:nvPr>
        </p:nvSpPr>
        <p:spPr/>
        <p:txBody>
          <a:bodyPr/>
          <a:lstStyle/>
          <a:p>
            <a:r>
              <a:rPr lang="en-US" dirty="0" smtClean="0"/>
              <a:t>Midterm 2 was Lecture 28</a:t>
            </a:r>
          </a:p>
          <a:p>
            <a:r>
              <a:rPr lang="en-US" dirty="0" smtClean="0"/>
              <a:t>Read </a:t>
            </a:r>
            <a:r>
              <a:rPr lang="en-US" dirty="0" smtClean="0"/>
              <a:t>chapter 10, 11, and </a:t>
            </a:r>
            <a:r>
              <a:rPr lang="en-US" dirty="0" smtClean="0"/>
              <a:t>12</a:t>
            </a:r>
            <a:endParaRPr lang="en-US" dirty="0" smtClean="0"/>
          </a:p>
          <a:p>
            <a:r>
              <a:rPr lang="en-US" dirty="0" smtClean="0"/>
              <a:t>HW08 will post </a:t>
            </a:r>
            <a:r>
              <a:rPr lang="en-US" dirty="0" smtClean="0"/>
              <a:t>soon</a:t>
            </a:r>
            <a:endParaRPr lang="en-US" dirty="0" smtClean="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19</a:t>
            </a:fld>
            <a:endParaRPr lang="en-US"/>
          </a:p>
        </p:txBody>
      </p:sp>
    </p:spTree>
    <p:extLst>
      <p:ext uri="{BB962C8B-B14F-4D97-AF65-F5344CB8AC3E}">
        <p14:creationId xmlns:p14="http://schemas.microsoft.com/office/powerpoint/2010/main" val="831959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 for today</a:t>
            </a:r>
            <a:endParaRPr lang="en-US" dirty="0"/>
          </a:p>
        </p:txBody>
      </p:sp>
      <p:sp>
        <p:nvSpPr>
          <p:cNvPr id="3" name="Content Placeholder 2"/>
          <p:cNvSpPr>
            <a:spLocks noGrp="1"/>
          </p:cNvSpPr>
          <p:nvPr>
            <p:ph idx="1"/>
          </p:nvPr>
        </p:nvSpPr>
        <p:spPr/>
        <p:txBody>
          <a:bodyPr/>
          <a:lstStyle/>
          <a:p>
            <a:r>
              <a:rPr lang="en-US" dirty="0" smtClean="0"/>
              <a:t>Midterm 2 will be entirely multiple choice</a:t>
            </a:r>
            <a:endParaRPr lang="en-US" dirty="0"/>
          </a:p>
          <a:p>
            <a:pPr lvl="1"/>
            <a:endParaRPr lang="en-US" dirty="0" smtClean="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2</a:t>
            </a:fld>
            <a:endParaRPr lang="en-US"/>
          </a:p>
        </p:txBody>
      </p:sp>
    </p:spTree>
    <p:extLst>
      <p:ext uri="{BB962C8B-B14F-4D97-AF65-F5344CB8AC3E}">
        <p14:creationId xmlns:p14="http://schemas.microsoft.com/office/powerpoint/2010/main" val="16252324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CPU and memory technology overview</a:t>
            </a:r>
            <a:endParaRPr lang="en-US" dirty="0"/>
          </a:p>
        </p:txBody>
      </p:sp>
      <p:sp>
        <p:nvSpPr>
          <p:cNvPr id="5" name="Content Placeholder 4"/>
          <p:cNvSpPr>
            <a:spLocks noGrp="1"/>
          </p:cNvSpPr>
          <p:nvPr>
            <p:ph idx="1"/>
          </p:nvPr>
        </p:nvSpPr>
        <p:spPr>
          <a:xfrm>
            <a:off x="457199" y="1312339"/>
            <a:ext cx="8441267" cy="5192915"/>
          </a:xfrm>
        </p:spPr>
        <p:txBody>
          <a:bodyPr>
            <a:normAutofit fontScale="85000" lnSpcReduction="20000"/>
          </a:bodyPr>
          <a:lstStyle/>
          <a:p>
            <a:pPr>
              <a:lnSpc>
                <a:spcPct val="120000"/>
              </a:lnSpc>
            </a:pPr>
            <a:r>
              <a:rPr lang="en-US" dirty="0" smtClean="0"/>
              <a:t>The transistor has been the mainstay of computer logic circuits since the 1960s</a:t>
            </a:r>
          </a:p>
          <a:p>
            <a:pPr lvl="1">
              <a:lnSpc>
                <a:spcPct val="120000"/>
              </a:lnSpc>
            </a:pPr>
            <a:r>
              <a:rPr lang="en-US" dirty="0" smtClean="0"/>
              <a:t>CPUs and GPUs get better along the path set forth in the </a:t>
            </a:r>
            <a:r>
              <a:rPr lang="en-US" i="1" dirty="0" smtClean="0"/>
              <a:t>International Technology Roadmap for Semiconductors,</a:t>
            </a:r>
            <a:r>
              <a:rPr lang="en-US" dirty="0" smtClean="0"/>
              <a:t> as historically predicted by Moore’s Law</a:t>
            </a:r>
            <a:endParaRPr lang="en-US" i="1" dirty="0" smtClean="0"/>
          </a:p>
          <a:p>
            <a:pPr>
              <a:lnSpc>
                <a:spcPct val="120000"/>
              </a:lnSpc>
            </a:pPr>
            <a:r>
              <a:rPr lang="en-US" dirty="0" smtClean="0"/>
              <a:t>Computer memory used</a:t>
            </a:r>
            <a:r>
              <a:rPr lang="en-US" dirty="0"/>
              <a:t> </a:t>
            </a:r>
            <a:r>
              <a:rPr lang="en-US" dirty="0" smtClean="0"/>
              <a:t>and uses many technologies:  punched paper, trapped sound, ¼-wave reflectors, (fairly) permanent magnets, capacitors, transistors, …</a:t>
            </a:r>
          </a:p>
          <a:p>
            <a:pPr lvl="1">
              <a:lnSpc>
                <a:spcPct val="120000"/>
              </a:lnSpc>
            </a:pPr>
            <a:r>
              <a:rPr lang="en-US" dirty="0" smtClean="0"/>
              <a:t>Thus, progress in computer memory is less predictable</a:t>
            </a:r>
            <a:endParaRPr lang="en-US" dirty="0"/>
          </a:p>
          <a:p>
            <a:pPr lvl="1">
              <a:lnSpc>
                <a:spcPct val="120000"/>
              </a:lnSpc>
            </a:pPr>
            <a:r>
              <a:rPr lang="en-US" dirty="0" smtClean="0"/>
              <a:t>Memory systems are complex</a:t>
            </a:r>
          </a:p>
          <a:p>
            <a:pPr lvl="1">
              <a:lnSpc>
                <a:spcPct val="120000"/>
              </a:lnSpc>
            </a:pPr>
            <a:r>
              <a:rPr lang="en-US" dirty="0" smtClean="0"/>
              <a:t>Good news:  details mostly hidden from software</a:t>
            </a:r>
          </a:p>
          <a:p>
            <a:pPr lvl="1">
              <a:lnSpc>
                <a:spcPct val="120000"/>
              </a:lnSpc>
            </a:pPr>
            <a:r>
              <a:rPr lang="en-US" dirty="0" smtClean="0"/>
              <a:t>Bad news:  performance is NOT hidden</a:t>
            </a:r>
          </a:p>
          <a:p>
            <a:pPr>
              <a:lnSpc>
                <a:spcPct val="120000"/>
              </a:lnSpc>
            </a:pPr>
            <a:endParaRPr lang="en-US" dirty="0"/>
          </a:p>
        </p:txBody>
      </p:sp>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F616CA18-62AE-B34C-A151-070DF961BCFA}" type="slidenum">
              <a:rPr lang="en-US" smtClean="0"/>
              <a:pPr/>
              <a:t>20</a:t>
            </a:fld>
            <a:endParaRPr lang="en-US"/>
          </a:p>
        </p:txBody>
      </p:sp>
    </p:spTree>
    <p:extLst>
      <p:ext uri="{BB962C8B-B14F-4D97-AF65-F5344CB8AC3E}">
        <p14:creationId xmlns:p14="http://schemas.microsoft.com/office/powerpoint/2010/main" val="201200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Memory volatility</a:t>
            </a:r>
            <a:endParaRPr lang="en-US" dirty="0"/>
          </a:p>
        </p:txBody>
      </p:sp>
      <p:sp>
        <p:nvSpPr>
          <p:cNvPr id="5" name="Content Placeholder 4"/>
          <p:cNvSpPr>
            <a:spLocks noGrp="1"/>
          </p:cNvSpPr>
          <p:nvPr>
            <p:ph idx="1"/>
          </p:nvPr>
        </p:nvSpPr>
        <p:spPr>
          <a:xfrm>
            <a:off x="457199" y="1312339"/>
            <a:ext cx="8593668" cy="5192915"/>
          </a:xfrm>
        </p:spPr>
        <p:txBody>
          <a:bodyPr>
            <a:normAutofit fontScale="85000" lnSpcReduction="20000"/>
          </a:bodyPr>
          <a:lstStyle/>
          <a:p>
            <a:pPr>
              <a:lnSpc>
                <a:spcPct val="120000"/>
              </a:lnSpc>
            </a:pPr>
            <a:r>
              <a:rPr lang="en-US" dirty="0" smtClean="0"/>
              <a:t>Volatile memory technologies</a:t>
            </a:r>
          </a:p>
          <a:p>
            <a:pPr lvl="1">
              <a:lnSpc>
                <a:spcPct val="120000"/>
              </a:lnSpc>
            </a:pPr>
            <a:r>
              <a:rPr lang="en-US" dirty="0" smtClean="0"/>
              <a:t>Contents (bit strings) disappear when power is removed</a:t>
            </a:r>
          </a:p>
          <a:p>
            <a:pPr lvl="1">
              <a:lnSpc>
                <a:spcPct val="120000"/>
              </a:lnSpc>
            </a:pPr>
            <a:r>
              <a:rPr lang="en-US" dirty="0" smtClean="0"/>
              <a:t>Often, these technologies have faster access time</a:t>
            </a:r>
          </a:p>
          <a:p>
            <a:pPr lvl="1">
              <a:lnSpc>
                <a:spcPct val="120000"/>
              </a:lnSpc>
            </a:pPr>
            <a:r>
              <a:rPr lang="en-US" dirty="0" smtClean="0">
                <a:solidFill>
                  <a:srgbClr val="0432FF"/>
                </a:solidFill>
              </a:rPr>
              <a:t>Today, the “working memory” of most computers is volatile</a:t>
            </a:r>
            <a:r>
              <a:rPr lang="en-US" dirty="0" smtClean="0"/>
              <a:t>, power failure causes computer to forget what it was doing</a:t>
            </a:r>
          </a:p>
          <a:p>
            <a:pPr>
              <a:lnSpc>
                <a:spcPct val="120000"/>
              </a:lnSpc>
            </a:pPr>
            <a:r>
              <a:rPr lang="en-US" dirty="0"/>
              <a:t>N</a:t>
            </a:r>
            <a:r>
              <a:rPr lang="en-US" dirty="0" smtClean="0"/>
              <a:t>on-volatile memory technologies</a:t>
            </a:r>
          </a:p>
          <a:p>
            <a:pPr lvl="1">
              <a:lnSpc>
                <a:spcPct val="120000"/>
              </a:lnSpc>
            </a:pPr>
            <a:r>
              <a:rPr lang="en-US" dirty="0" smtClean="0"/>
              <a:t>Contents retained when power is removed</a:t>
            </a:r>
            <a:endParaRPr lang="en-US" dirty="0"/>
          </a:p>
          <a:p>
            <a:pPr lvl="1">
              <a:lnSpc>
                <a:spcPct val="120000"/>
              </a:lnSpc>
            </a:pPr>
            <a:r>
              <a:rPr lang="en-US" dirty="0" smtClean="0"/>
              <a:t>When power is restored bit strings again accessible</a:t>
            </a:r>
          </a:p>
          <a:p>
            <a:pPr lvl="1">
              <a:lnSpc>
                <a:spcPct val="120000"/>
              </a:lnSpc>
            </a:pPr>
            <a:r>
              <a:rPr lang="en-US" dirty="0" smtClean="0"/>
              <a:t>Some systems use a battery to create a “pseudo non-volatile” memory</a:t>
            </a:r>
          </a:p>
          <a:p>
            <a:pPr lvl="1">
              <a:lnSpc>
                <a:spcPct val="120000"/>
              </a:lnSpc>
            </a:pPr>
            <a:r>
              <a:rPr lang="en-US" dirty="0" smtClean="0">
                <a:solidFill>
                  <a:srgbClr val="0432FF"/>
                </a:solidFill>
              </a:rPr>
              <a:t>Non-volatile memory is where applications and data are stored</a:t>
            </a:r>
            <a:endParaRPr lang="en-US" dirty="0">
              <a:solidFill>
                <a:srgbClr val="0432FF"/>
              </a:solidFill>
            </a:endParaRPr>
          </a:p>
        </p:txBody>
      </p:sp>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F616CA18-62AE-B34C-A151-070DF961BCFA}" type="slidenum">
              <a:rPr lang="en-US" smtClean="0"/>
              <a:pPr/>
              <a:t>21</a:t>
            </a:fld>
            <a:endParaRPr lang="en-US"/>
          </a:p>
        </p:txBody>
      </p:sp>
    </p:spTree>
    <p:extLst>
      <p:ext uri="{BB962C8B-B14F-4D97-AF65-F5344CB8AC3E}">
        <p14:creationId xmlns:p14="http://schemas.microsoft.com/office/powerpoint/2010/main" val="99291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Non-volatile memory type examples</a:t>
            </a:r>
            <a:endParaRPr lang="en-US" dirty="0"/>
          </a:p>
        </p:txBody>
      </p:sp>
      <p:sp>
        <p:nvSpPr>
          <p:cNvPr id="5" name="Content Placeholder 4"/>
          <p:cNvSpPr>
            <a:spLocks noGrp="1"/>
          </p:cNvSpPr>
          <p:nvPr>
            <p:ph idx="1"/>
          </p:nvPr>
        </p:nvSpPr>
        <p:spPr>
          <a:xfrm>
            <a:off x="457199" y="1202270"/>
            <a:ext cx="8441267" cy="5192915"/>
          </a:xfrm>
        </p:spPr>
        <p:txBody>
          <a:bodyPr>
            <a:normAutofit/>
          </a:bodyPr>
          <a:lstStyle/>
          <a:p>
            <a:pPr>
              <a:lnSpc>
                <a:spcPct val="120000"/>
              </a:lnSpc>
            </a:pPr>
            <a:r>
              <a:rPr lang="en-US" smtClean="0"/>
              <a:t>Hard </a:t>
            </a:r>
            <a:r>
              <a:rPr lang="en-US" dirty="0"/>
              <a:t>disk</a:t>
            </a:r>
          </a:p>
          <a:p>
            <a:pPr lvl="1">
              <a:lnSpc>
                <a:spcPct val="120000"/>
              </a:lnSpc>
            </a:pPr>
            <a:r>
              <a:rPr lang="en-US" dirty="0"/>
              <a:t>Contents can be altered easily an infinite number of times</a:t>
            </a:r>
          </a:p>
          <a:p>
            <a:pPr>
              <a:lnSpc>
                <a:spcPct val="120000"/>
              </a:lnSpc>
            </a:pPr>
            <a:r>
              <a:rPr lang="en-US" dirty="0" smtClean="0"/>
              <a:t>Flash memory</a:t>
            </a:r>
          </a:p>
          <a:p>
            <a:pPr lvl="1">
              <a:lnSpc>
                <a:spcPct val="120000"/>
              </a:lnSpc>
            </a:pPr>
            <a:r>
              <a:rPr lang="en-US" dirty="0" smtClean="0"/>
              <a:t>Contents can be altered easily a finite number of times (typically 10</a:t>
            </a:r>
            <a:r>
              <a:rPr lang="en-US" baseline="30000" dirty="0" smtClean="0"/>
              <a:t>5</a:t>
            </a:r>
            <a:r>
              <a:rPr lang="en-US" dirty="0" smtClean="0"/>
              <a:t> to 10</a:t>
            </a:r>
            <a:r>
              <a:rPr lang="en-US" baseline="30000" dirty="0" smtClean="0"/>
              <a:t>6</a:t>
            </a:r>
            <a:r>
              <a:rPr lang="en-US" dirty="0"/>
              <a:t> </a:t>
            </a:r>
            <a:r>
              <a:rPr lang="en-US" dirty="0" smtClean="0"/>
              <a:t>times)</a:t>
            </a:r>
          </a:p>
          <a:p>
            <a:pPr lvl="1">
              <a:lnSpc>
                <a:spcPct val="120000"/>
              </a:lnSpc>
            </a:pPr>
            <a:r>
              <a:rPr lang="en-US" dirty="0" smtClean="0"/>
              <a:t>Used instead of hard disks when performance is goal </a:t>
            </a:r>
          </a:p>
          <a:p>
            <a:pPr>
              <a:lnSpc>
                <a:spcPct val="120000"/>
              </a:lnSpc>
            </a:pPr>
            <a:endParaRPr lang="en-US" dirty="0"/>
          </a:p>
        </p:txBody>
      </p:sp>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F616CA18-62AE-B34C-A151-070DF961BCFA}" type="slidenum">
              <a:rPr lang="en-US" smtClean="0"/>
              <a:pPr/>
              <a:t>22</a:t>
            </a:fld>
            <a:endParaRPr lang="en-US"/>
          </a:p>
        </p:txBody>
      </p:sp>
    </p:spTree>
    <p:extLst>
      <p:ext uri="{BB962C8B-B14F-4D97-AF65-F5344CB8AC3E}">
        <p14:creationId xmlns:p14="http://schemas.microsoft.com/office/powerpoint/2010/main" val="272754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Memory density and latency</a:t>
            </a:r>
            <a:endParaRPr lang="en-US" dirty="0"/>
          </a:p>
        </p:txBody>
      </p:sp>
      <p:sp>
        <p:nvSpPr>
          <p:cNvPr id="5" name="Content Placeholder 4"/>
          <p:cNvSpPr>
            <a:spLocks noGrp="1"/>
          </p:cNvSpPr>
          <p:nvPr>
            <p:ph idx="1"/>
          </p:nvPr>
        </p:nvSpPr>
        <p:spPr/>
        <p:txBody>
          <a:bodyPr/>
          <a:lstStyle/>
          <a:p>
            <a:r>
              <a:rPr lang="en-US" dirty="0" smtClean="0"/>
              <a:t>Density</a:t>
            </a:r>
          </a:p>
          <a:p>
            <a:pPr lvl="1"/>
            <a:r>
              <a:rPr lang="en-US" dirty="0" smtClean="0"/>
              <a:t>Usually expressed as the total capacity of a single device, e.g., 1 </a:t>
            </a:r>
            <a:r>
              <a:rPr lang="en-US" dirty="0" err="1" smtClean="0"/>
              <a:t>Gbit</a:t>
            </a:r>
            <a:r>
              <a:rPr lang="en-US" dirty="0" smtClean="0"/>
              <a:t> chip, 1 </a:t>
            </a:r>
            <a:r>
              <a:rPr lang="en-US" dirty="0" err="1" smtClean="0"/>
              <a:t>TByte</a:t>
            </a:r>
            <a:r>
              <a:rPr lang="en-US" dirty="0" smtClean="0"/>
              <a:t> disk</a:t>
            </a:r>
          </a:p>
          <a:p>
            <a:pPr lvl="1"/>
            <a:r>
              <a:rPr lang="en-US" dirty="0" smtClean="0"/>
              <a:t>For volume-sensitive devices, will refer </a:t>
            </a:r>
            <a:r>
              <a:rPr lang="en-US" dirty="0"/>
              <a:t>to bits per unit area or per unit volume, depending on which makes more sense for a given </a:t>
            </a:r>
            <a:r>
              <a:rPr lang="en-US" dirty="0" smtClean="0"/>
              <a:t>technology</a:t>
            </a:r>
          </a:p>
          <a:p>
            <a:r>
              <a:rPr lang="en-US" dirty="0" smtClean="0"/>
              <a:t>Latency</a:t>
            </a:r>
          </a:p>
          <a:p>
            <a:pPr lvl="1"/>
            <a:r>
              <a:rPr lang="en-US" dirty="0" smtClean="0"/>
              <a:t>Time elapsed between the start of a memory operation and the completion of that operation</a:t>
            </a:r>
          </a:p>
          <a:p>
            <a:pPr lvl="1"/>
            <a:r>
              <a:rPr lang="en-US" dirty="0" smtClean="0"/>
              <a:t>May depend on the preceding operation</a:t>
            </a:r>
            <a:endParaRPr lang="en-US" dirty="0"/>
          </a:p>
        </p:txBody>
      </p:sp>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01BC6648-A2D1-2B45-B1A1-07A4BC236D8A}" type="slidenum">
              <a:rPr lang="en-US" smtClean="0"/>
              <a:pPr/>
              <a:t>23</a:t>
            </a:fld>
            <a:endParaRPr lang="en-US"/>
          </a:p>
        </p:txBody>
      </p:sp>
    </p:spTree>
    <p:extLst>
      <p:ext uri="{BB962C8B-B14F-4D97-AF65-F5344CB8AC3E}">
        <p14:creationId xmlns:p14="http://schemas.microsoft.com/office/powerpoint/2010/main" val="93688337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Separation of read and write latency</a:t>
            </a:r>
            <a:endParaRPr lang="en-US" dirty="0"/>
          </a:p>
        </p:txBody>
      </p:sp>
      <p:sp>
        <p:nvSpPr>
          <p:cNvPr id="3" name="Content Placeholder 2"/>
          <p:cNvSpPr>
            <a:spLocks noGrp="1"/>
          </p:cNvSpPr>
          <p:nvPr>
            <p:ph idx="1"/>
          </p:nvPr>
        </p:nvSpPr>
        <p:spPr>
          <a:xfrm>
            <a:off x="486830" y="1171186"/>
            <a:ext cx="8247965" cy="5334068"/>
          </a:xfrm>
        </p:spPr>
        <p:txBody>
          <a:bodyPr/>
          <a:lstStyle/>
          <a:p>
            <a:r>
              <a:rPr lang="en-US" dirty="0" smtClean="0"/>
              <a:t>In many memory technologies</a:t>
            </a:r>
          </a:p>
          <a:p>
            <a:pPr lvl="1"/>
            <a:r>
              <a:rPr lang="en-US" dirty="0" smtClean="0"/>
              <a:t>The time required to store exceeds the time required to fetch</a:t>
            </a:r>
          </a:p>
          <a:p>
            <a:pPr lvl="1"/>
            <a:r>
              <a:rPr lang="en-US" dirty="0" smtClean="0"/>
              <a:t>Difference can be dramatic</a:t>
            </a:r>
          </a:p>
          <a:p>
            <a:r>
              <a:rPr lang="en-US" dirty="0" smtClean="0"/>
              <a:t>Consequence:  meaningful measure of performance must give two times</a:t>
            </a:r>
          </a:p>
          <a:p>
            <a:pPr lvl="1"/>
            <a:r>
              <a:rPr lang="en-US" dirty="0" smtClean="0"/>
              <a:t>Latency for reading</a:t>
            </a:r>
          </a:p>
          <a:p>
            <a:pPr lvl="1"/>
            <a:r>
              <a:rPr lang="en-US" dirty="0" smtClean="0"/>
              <a:t>Latency for writing</a:t>
            </a:r>
          </a:p>
          <a:p>
            <a:r>
              <a:rPr lang="en-US" dirty="0" smtClean="0"/>
              <a:t>Device datasheet must discuss whether preceding operation affects these times</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24</a:t>
            </a:fld>
            <a:endParaRPr lang="en-US"/>
          </a:p>
        </p:txBody>
      </p:sp>
    </p:spTree>
    <p:extLst>
      <p:ext uri="{BB962C8B-B14F-4D97-AF65-F5344CB8AC3E}">
        <p14:creationId xmlns:p14="http://schemas.microsoft.com/office/powerpoint/2010/main" val="84881743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Memory access time vs location accessed </a:t>
            </a:r>
            <a:endParaRPr lang="en-US" sz="3600" dirty="0"/>
          </a:p>
        </p:txBody>
      </p:sp>
      <p:sp>
        <p:nvSpPr>
          <p:cNvPr id="3" name="Content Placeholder 2"/>
          <p:cNvSpPr>
            <a:spLocks noGrp="1"/>
          </p:cNvSpPr>
          <p:nvPr>
            <p:ph idx="1"/>
          </p:nvPr>
        </p:nvSpPr>
        <p:spPr/>
        <p:txBody>
          <a:bodyPr/>
          <a:lstStyle/>
          <a:p>
            <a:r>
              <a:rPr lang="en-US" dirty="0" smtClean="0">
                <a:solidFill>
                  <a:srgbClr val="0000FF"/>
                </a:solidFill>
              </a:rPr>
              <a:t>Random access memory</a:t>
            </a:r>
            <a:r>
              <a:rPr lang="en-US" dirty="0" smtClean="0"/>
              <a:t> (RAM) – time to access any location is approximately constant</a:t>
            </a:r>
          </a:p>
          <a:p>
            <a:pPr lvl="1"/>
            <a:r>
              <a:rPr lang="en-US" dirty="0" smtClean="0"/>
              <a:t>Program can access locations “at will” without a performance penalty</a:t>
            </a:r>
          </a:p>
          <a:p>
            <a:r>
              <a:rPr lang="en-US" dirty="0" smtClean="0">
                <a:solidFill>
                  <a:srgbClr val="0000FF"/>
                </a:solidFill>
              </a:rPr>
              <a:t>Sequential access</a:t>
            </a:r>
            <a:r>
              <a:rPr lang="en-US" dirty="0"/>
              <a:t> </a:t>
            </a:r>
            <a:r>
              <a:rPr lang="en-US" dirty="0" smtClean="0"/>
              <a:t>– time to access a location is a function of the location to be accessed</a:t>
            </a:r>
          </a:p>
          <a:p>
            <a:pPr lvl="1"/>
            <a:r>
              <a:rPr lang="en-US" dirty="0" smtClean="0"/>
              <a:t>Generally a non-linear function of location</a:t>
            </a:r>
          </a:p>
          <a:p>
            <a:pPr lvl="1"/>
            <a:r>
              <a:rPr lang="en-US" dirty="0" smtClean="0"/>
              <a:t>Time to access is often called seek time </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25</a:t>
            </a:fld>
            <a:endParaRPr lang="en-US"/>
          </a:p>
        </p:txBody>
      </p:sp>
    </p:spTree>
    <p:extLst>
      <p:ext uri="{BB962C8B-B14F-4D97-AF65-F5344CB8AC3E}">
        <p14:creationId xmlns:p14="http://schemas.microsoft.com/office/powerpoint/2010/main" val="3407630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Non-power-of-2 memory</a:t>
            </a:r>
            <a:endParaRPr lang="en-US" dirty="0"/>
          </a:p>
        </p:txBody>
      </p:sp>
      <p:sp>
        <p:nvSpPr>
          <p:cNvPr id="4" name="Content Placeholder 3"/>
          <p:cNvSpPr>
            <a:spLocks noGrp="1"/>
          </p:cNvSpPr>
          <p:nvPr>
            <p:ph idx="1"/>
          </p:nvPr>
        </p:nvSpPr>
        <p:spPr>
          <a:xfrm>
            <a:off x="457200" y="1366232"/>
            <a:ext cx="8229600" cy="4953000"/>
          </a:xfrm>
        </p:spPr>
        <p:txBody>
          <a:bodyPr>
            <a:normAutofit fontScale="92500"/>
          </a:bodyPr>
          <a:lstStyle/>
          <a:p>
            <a:r>
              <a:rPr lang="en-US" dirty="0" smtClean="0"/>
              <a:t>Some storage technologies are not inherently power of 2 oriented; examples:</a:t>
            </a:r>
          </a:p>
          <a:p>
            <a:pPr lvl="1"/>
            <a:r>
              <a:rPr lang="en-US" dirty="0"/>
              <a:t>Punched </a:t>
            </a:r>
            <a:r>
              <a:rPr lang="en-US" dirty="0" smtClean="0"/>
              <a:t>cards (card can be any convenient size)</a:t>
            </a:r>
            <a:endParaRPr lang="en-US" dirty="0"/>
          </a:p>
          <a:p>
            <a:pPr lvl="1"/>
            <a:r>
              <a:rPr lang="en-US" dirty="0"/>
              <a:t>Magnetic </a:t>
            </a:r>
            <a:r>
              <a:rPr lang="en-US" dirty="0" smtClean="0"/>
              <a:t>tape (tape may be any convenient length)</a:t>
            </a:r>
            <a:endParaRPr lang="en-US" dirty="0"/>
          </a:p>
          <a:p>
            <a:pPr lvl="1"/>
            <a:r>
              <a:rPr lang="en-US" dirty="0" smtClean="0"/>
              <a:t>Floppy </a:t>
            </a:r>
            <a:r>
              <a:rPr lang="en-US" dirty="0"/>
              <a:t>disks and </a:t>
            </a:r>
            <a:r>
              <a:rPr lang="en-US" dirty="0" smtClean="0"/>
              <a:t>hard disks (current feasible size)</a:t>
            </a:r>
          </a:p>
          <a:p>
            <a:pPr lvl="1"/>
            <a:r>
              <a:rPr lang="en-US" dirty="0" smtClean="0"/>
              <a:t>CD, DVD, and Blu-ray (big enough to hold content)</a:t>
            </a:r>
          </a:p>
          <a:p>
            <a:r>
              <a:rPr lang="en-US" dirty="0" smtClean="0"/>
              <a:t>Addressing done in appropriate terms</a:t>
            </a:r>
          </a:p>
          <a:p>
            <a:r>
              <a:rPr lang="en-US" dirty="0" smtClean="0"/>
              <a:t>Device driver software performs a translation between application program “addresses” used  by the CPU and addresses used by such memory</a:t>
            </a:r>
            <a:endParaRPr lang="en-US" dirty="0"/>
          </a:p>
        </p:txBody>
      </p:sp>
      <p:sp>
        <p:nvSpPr>
          <p:cNvPr id="2" name="Date Placeholder 1"/>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26</a:t>
            </a:fld>
            <a:endParaRPr lang="en-US"/>
          </a:p>
        </p:txBody>
      </p:sp>
    </p:spTree>
    <p:extLst>
      <p:ext uri="{BB962C8B-B14F-4D97-AF65-F5344CB8AC3E}">
        <p14:creationId xmlns:p14="http://schemas.microsoft.com/office/powerpoint/2010/main" val="20127414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Historic memory: punched cards</a:t>
            </a:r>
            <a:endParaRPr lang="en-US" dirty="0"/>
          </a:p>
        </p:txBody>
      </p:sp>
      <p:sp>
        <p:nvSpPr>
          <p:cNvPr id="3" name="Content Placeholder 2"/>
          <p:cNvSpPr>
            <a:spLocks noGrp="1"/>
          </p:cNvSpPr>
          <p:nvPr>
            <p:ph idx="1"/>
          </p:nvPr>
        </p:nvSpPr>
        <p:spPr>
          <a:xfrm>
            <a:off x="457200" y="1143992"/>
            <a:ext cx="8229600" cy="5257800"/>
          </a:xfrm>
        </p:spPr>
        <p:txBody>
          <a:bodyPr>
            <a:normAutofit fontScale="92500" lnSpcReduction="20000"/>
          </a:bodyPr>
          <a:lstStyle/>
          <a:p>
            <a:r>
              <a:rPr lang="en-US" dirty="0" smtClean="0"/>
              <a:t>Herman Hollerith invented and patented the use of punched cards for data storage (1889)</a:t>
            </a:r>
          </a:p>
          <a:p>
            <a:pPr lvl="1"/>
            <a:r>
              <a:rPr lang="en-US" dirty="0" smtClean="0"/>
              <a:t>Prior use of was for control, ex.,</a:t>
            </a:r>
            <a:br>
              <a:rPr lang="en-US" dirty="0" smtClean="0"/>
            </a:br>
            <a:r>
              <a:rPr lang="en-US" dirty="0" smtClean="0"/>
              <a:t>Jacquard weaving looms (1801)</a:t>
            </a:r>
          </a:p>
          <a:p>
            <a:r>
              <a:rPr lang="en-US" dirty="0" smtClean="0"/>
              <a:t>Hollerith systems used for</a:t>
            </a:r>
            <a:br>
              <a:rPr lang="en-US" dirty="0" smtClean="0"/>
            </a:br>
            <a:r>
              <a:rPr lang="en-US" dirty="0" smtClean="0"/>
              <a:t>1890 US Census</a:t>
            </a:r>
          </a:p>
          <a:p>
            <a:r>
              <a:rPr lang="en-US" dirty="0" smtClean="0"/>
              <a:t>Hollerith founded Tabulating</a:t>
            </a:r>
            <a:br>
              <a:rPr lang="en-US" dirty="0" smtClean="0"/>
            </a:br>
            <a:r>
              <a:rPr lang="en-US" dirty="0" smtClean="0"/>
              <a:t>Machine Company (1896)</a:t>
            </a:r>
          </a:p>
          <a:p>
            <a:r>
              <a:rPr lang="en-US" dirty="0" smtClean="0"/>
              <a:t>TMC merged with 3 others to</a:t>
            </a:r>
            <a:br>
              <a:rPr lang="en-US" dirty="0" smtClean="0"/>
            </a:br>
            <a:r>
              <a:rPr lang="en-US" dirty="0" smtClean="0"/>
              <a:t>become Computing Tabulating</a:t>
            </a:r>
            <a:br>
              <a:rPr lang="en-US" dirty="0" smtClean="0"/>
            </a:br>
            <a:r>
              <a:rPr lang="en-US" dirty="0" smtClean="0"/>
              <a:t>Recording Company (1911),</a:t>
            </a:r>
            <a:br>
              <a:rPr lang="en-US" dirty="0" smtClean="0"/>
            </a:br>
            <a:r>
              <a:rPr lang="en-US" dirty="0" smtClean="0"/>
              <a:t>which has since been renamed</a:t>
            </a:r>
            <a:br>
              <a:rPr lang="en-US" dirty="0" smtClean="0"/>
            </a:br>
            <a:r>
              <a:rPr lang="en-US" dirty="0" smtClean="0"/>
              <a:t> 						?</a:t>
            </a:r>
          </a:p>
        </p:txBody>
      </p:sp>
      <p:pic>
        <p:nvPicPr>
          <p:cNvPr id="5" name="Picture 4" descr="Jacquard.loom.card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1700" y="2628900"/>
            <a:ext cx="3162300" cy="4229100"/>
          </a:xfrm>
          <a:prstGeom prst="rect">
            <a:avLst/>
          </a:prstGeom>
        </p:spPr>
      </p:pic>
      <p:sp>
        <p:nvSpPr>
          <p:cNvPr id="4" name="Date Placeholder 3"/>
          <p:cNvSpPr>
            <a:spLocks noGrp="1"/>
          </p:cNvSpPr>
          <p:nvPr>
            <p:ph type="dt" sz="half" idx="10"/>
          </p:nvPr>
        </p:nvSpPr>
        <p:spPr/>
        <p:txBody>
          <a:bodyPr/>
          <a:lstStyle/>
          <a:p>
            <a:r>
              <a:rPr lang="en-US" smtClean="0"/>
              <a:t>© 2017 by George B. Adams III</a:t>
            </a:r>
            <a:endParaRPr lang="en-US"/>
          </a:p>
        </p:txBody>
      </p:sp>
      <p:sp>
        <p:nvSpPr>
          <p:cNvPr id="6" name="Slide Number Placeholder 5"/>
          <p:cNvSpPr>
            <a:spLocks noGrp="1"/>
          </p:cNvSpPr>
          <p:nvPr>
            <p:ph type="sldNum" sz="quarter" idx="12"/>
          </p:nvPr>
        </p:nvSpPr>
        <p:spPr/>
        <p:txBody>
          <a:bodyPr/>
          <a:lstStyle/>
          <a:p>
            <a:fld id="{F616CA18-62AE-B34C-A151-070DF961BCFA}" type="slidenum">
              <a:rPr lang="en-US" smtClean="0"/>
              <a:pPr/>
              <a:t>27</a:t>
            </a:fld>
            <a:endParaRPr lang="en-US"/>
          </a:p>
        </p:txBody>
      </p:sp>
      <p:pic>
        <p:nvPicPr>
          <p:cNvPr id="7" name="Picture 6" descr="1024px-IBM_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3120" y="5859863"/>
            <a:ext cx="2358658" cy="944385"/>
          </a:xfrm>
          <a:prstGeom prst="rect">
            <a:avLst/>
          </a:prstGeom>
        </p:spPr>
      </p:pic>
    </p:spTree>
    <p:extLst>
      <p:ext uri="{BB962C8B-B14F-4D97-AF65-F5344CB8AC3E}">
        <p14:creationId xmlns:p14="http://schemas.microsoft.com/office/powerpoint/2010/main" val="9834115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Punched card tech specs</a:t>
            </a:r>
            <a:endParaRPr lang="en-US" dirty="0"/>
          </a:p>
        </p:txBody>
      </p:sp>
      <p:sp>
        <p:nvSpPr>
          <p:cNvPr id="3" name="Content Placeholder 2"/>
          <p:cNvSpPr>
            <a:spLocks noGrp="1"/>
          </p:cNvSpPr>
          <p:nvPr>
            <p:ph idx="1"/>
          </p:nvPr>
        </p:nvSpPr>
        <p:spPr>
          <a:xfrm>
            <a:off x="457200" y="1600200"/>
            <a:ext cx="8229600" cy="4944533"/>
          </a:xfrm>
        </p:spPr>
        <p:txBody>
          <a:bodyPr>
            <a:normAutofit fontScale="77500" lnSpcReduction="20000"/>
          </a:bodyPr>
          <a:lstStyle/>
          <a:p>
            <a:r>
              <a:rPr lang="en-US" dirty="0" smtClean="0"/>
              <a:t>IBM set specs in 1928</a:t>
            </a:r>
          </a:p>
          <a:p>
            <a:pPr lvl="1"/>
            <a:r>
              <a:rPr lang="en-US" dirty="0" smtClean="0"/>
              <a:t>Rectangular holes</a:t>
            </a:r>
          </a:p>
          <a:p>
            <a:pPr lvl="1"/>
            <a:r>
              <a:rPr lang="en-US" dirty="0" smtClean="0"/>
              <a:t>80 columns; 12 punch locations &amp; 1 char per column</a:t>
            </a:r>
          </a:p>
          <a:p>
            <a:pPr lvl="1"/>
            <a:r>
              <a:rPr lang="en-US" dirty="0" smtClean="0"/>
              <a:t>7 3/8 inch by 3 ¼ inch (187.325 mm x 82.55 mm)</a:t>
            </a:r>
          </a:p>
          <a:p>
            <a:pPr lvl="1"/>
            <a:r>
              <a:rPr lang="en-US" dirty="0" smtClean="0"/>
              <a:t>Hard, smooth paper 0.007 inch (180 x 10</a:t>
            </a:r>
            <a:r>
              <a:rPr lang="en-US" baseline="30000" dirty="0" smtClean="0"/>
              <a:t>-6</a:t>
            </a:r>
            <a:r>
              <a:rPr lang="en-US" dirty="0" smtClean="0"/>
              <a:t> m) thick</a:t>
            </a:r>
          </a:p>
          <a:p>
            <a:pPr lvl="1"/>
            <a:r>
              <a:rPr lang="en-US" dirty="0" smtClean="0"/>
              <a:t>Square corners</a:t>
            </a:r>
          </a:p>
          <a:p>
            <a:pPr lvl="1"/>
            <a:r>
              <a:rPr lang="en-US" dirty="0" smtClean="0"/>
              <a:t>2000 cards per box</a:t>
            </a:r>
          </a:p>
          <a:p>
            <a:r>
              <a:rPr lang="en-US" dirty="0" smtClean="0"/>
              <a:t>Changes</a:t>
            </a:r>
          </a:p>
          <a:p>
            <a:pPr lvl="1"/>
            <a:r>
              <a:rPr lang="en-US" dirty="0" smtClean="0"/>
              <a:t>In </a:t>
            </a:r>
            <a:r>
              <a:rPr lang="en-US" dirty="0"/>
              <a:t>1964, IBM changed from square to round </a:t>
            </a:r>
            <a:r>
              <a:rPr lang="en-US" dirty="0" smtClean="0"/>
              <a:t>corners</a:t>
            </a:r>
          </a:p>
          <a:p>
            <a:r>
              <a:rPr lang="en-US" dirty="0" smtClean="0"/>
              <a:t>Fun facts</a:t>
            </a:r>
          </a:p>
          <a:p>
            <a:pPr lvl="1"/>
            <a:r>
              <a:rPr lang="en-US" dirty="0" smtClean="0"/>
              <a:t>Punched cards were my non-volatile storage as an undergrad</a:t>
            </a:r>
          </a:p>
          <a:p>
            <a:pPr lvl="1"/>
            <a:r>
              <a:rPr lang="en-US" dirty="0" smtClean="0"/>
              <a:t>1 million lines of code requires stack of cards 180 meters high</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28</a:t>
            </a:fld>
            <a:endParaRPr lang="en-US"/>
          </a:p>
        </p:txBody>
      </p:sp>
    </p:spTree>
    <p:extLst>
      <p:ext uri="{BB962C8B-B14F-4D97-AF65-F5344CB8AC3E}">
        <p14:creationId xmlns:p14="http://schemas.microsoft.com/office/powerpoint/2010/main" val="116323571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Punching punched cards</a:t>
            </a:r>
            <a:endParaRPr lang="en-US" dirty="0"/>
          </a:p>
        </p:txBody>
      </p:sp>
      <p:pic>
        <p:nvPicPr>
          <p:cNvPr id="6" name="Punching punched cards edited.m4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87363" y="1314450"/>
            <a:ext cx="8247062" cy="4638675"/>
          </a:xfrm>
        </p:spPr>
      </p:pic>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29</a:t>
            </a:fld>
            <a:endParaRPr lang="en-US"/>
          </a:p>
        </p:txBody>
      </p:sp>
    </p:spTree>
    <p:extLst>
      <p:ext uri="{BB962C8B-B14F-4D97-AF65-F5344CB8AC3E}">
        <p14:creationId xmlns:p14="http://schemas.microsoft.com/office/powerpoint/2010/main" val="16372071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Measuring and reporting performance</a:t>
            </a:r>
            <a:endParaRPr lang="en-US" dirty="0"/>
          </a:p>
        </p:txBody>
      </p:sp>
      <p:sp>
        <p:nvSpPr>
          <p:cNvPr id="3" name="Content Placeholder 2"/>
          <p:cNvSpPr>
            <a:spLocks noGrp="1"/>
          </p:cNvSpPr>
          <p:nvPr>
            <p:ph idx="1"/>
          </p:nvPr>
        </p:nvSpPr>
        <p:spPr>
          <a:xfrm>
            <a:off x="457200" y="1600200"/>
            <a:ext cx="8229600" cy="4914900"/>
          </a:xfrm>
        </p:spPr>
        <p:txBody>
          <a:bodyPr>
            <a:normAutofit fontScale="92500" lnSpcReduction="10000"/>
          </a:bodyPr>
          <a:lstStyle/>
          <a:p>
            <a:r>
              <a:rPr lang="en-US" dirty="0" smtClean="0"/>
              <a:t>What does it mean to say one computer or one program is faster than another?</a:t>
            </a:r>
          </a:p>
          <a:p>
            <a:r>
              <a:rPr lang="en-US" b="1" dirty="0" smtClean="0"/>
              <a:t>User:</a:t>
            </a:r>
            <a:r>
              <a:rPr lang="en-US" dirty="0" smtClean="0"/>
              <a:t>  the faster one runs in less time</a:t>
            </a:r>
          </a:p>
          <a:p>
            <a:pPr lvl="1"/>
            <a:r>
              <a:rPr lang="en-US" dirty="0" smtClean="0">
                <a:solidFill>
                  <a:srgbClr val="0000FF"/>
                </a:solidFill>
              </a:rPr>
              <a:t>Response time</a:t>
            </a:r>
          </a:p>
          <a:p>
            <a:r>
              <a:rPr lang="en-US" b="1" dirty="0" smtClean="0"/>
              <a:t>Data center manager:</a:t>
            </a:r>
            <a:r>
              <a:rPr lang="en-US" dirty="0" smtClean="0"/>
              <a:t>  the faster one completes more jobs or queries per unit time</a:t>
            </a:r>
          </a:p>
          <a:p>
            <a:pPr lvl="1"/>
            <a:r>
              <a:rPr lang="en-US" dirty="0" smtClean="0">
                <a:solidFill>
                  <a:srgbClr val="0000FF"/>
                </a:solidFill>
              </a:rPr>
              <a:t>Throughput</a:t>
            </a:r>
          </a:p>
          <a:p>
            <a:r>
              <a:rPr lang="en-US" dirty="0" smtClean="0"/>
              <a:t>The common aspect is </a:t>
            </a:r>
            <a:r>
              <a:rPr lang="en-US" dirty="0" smtClean="0">
                <a:solidFill>
                  <a:srgbClr val="0000FF"/>
                </a:solidFill>
              </a:rPr>
              <a:t>TIME</a:t>
            </a:r>
            <a:r>
              <a:rPr lang="en-US" dirty="0" smtClean="0"/>
              <a:t>:  the hardware or software that performs a given amount of work in less time is the fastest</a:t>
            </a:r>
          </a:p>
          <a:p>
            <a:endParaRPr lang="en-US" dirty="0" smtClean="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3</a:t>
            </a:fld>
            <a:endParaRPr lang="en-US"/>
          </a:p>
        </p:txBody>
      </p:sp>
    </p:spTree>
    <p:extLst>
      <p:ext uri="{BB962C8B-B14F-4D97-AF65-F5344CB8AC3E}">
        <p14:creationId xmlns:p14="http://schemas.microsoft.com/office/powerpoint/2010/main" val="180311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1,000,000 lines of code on cards</a:t>
            </a:r>
            <a:endParaRPr lang="en-US" dirty="0"/>
          </a:p>
        </p:txBody>
      </p:sp>
      <p:grpSp>
        <p:nvGrpSpPr>
          <p:cNvPr id="146" name="Group 145"/>
          <p:cNvGrpSpPr/>
          <p:nvPr/>
        </p:nvGrpSpPr>
        <p:grpSpPr>
          <a:xfrm>
            <a:off x="4267220" y="1772802"/>
            <a:ext cx="3295425" cy="4387012"/>
            <a:chOff x="4267220" y="1772802"/>
            <a:chExt cx="3295425" cy="4387012"/>
          </a:xfrm>
        </p:grpSpPr>
        <p:sp>
          <p:nvSpPr>
            <p:cNvPr id="6" name="TextBox 5"/>
            <p:cNvSpPr txBox="1"/>
            <p:nvPr/>
          </p:nvSpPr>
          <p:spPr>
            <a:xfrm rot="16200000">
              <a:off x="5190007" y="3776108"/>
              <a:ext cx="4375943" cy="369332"/>
            </a:xfrm>
            <a:prstGeom prst="rect">
              <a:avLst/>
            </a:prstGeom>
            <a:noFill/>
          </p:spPr>
          <p:txBody>
            <a:bodyPr wrap="none" rtlCol="0">
              <a:spAutoFit/>
            </a:bodyPr>
            <a:lstStyle/>
            <a:p>
              <a:r>
                <a:rPr lang="en-US" dirty="0" smtClean="0"/>
                <a:t>Photo </a:t>
              </a:r>
              <a:r>
                <a:rPr lang="en-US" dirty="0"/>
                <a:t>by DAVID ILIFF. License: CC-BY-SA </a:t>
              </a:r>
              <a:r>
                <a:rPr lang="en-US" dirty="0" smtClean="0"/>
                <a:t>3.0</a:t>
              </a:r>
              <a:endParaRPr lang="en-US" dirty="0"/>
            </a:p>
          </p:txBody>
        </p:sp>
        <p:pic>
          <p:nvPicPr>
            <p:cNvPr id="9" name="Picture 8" descr="423px-Washington_Monument_Dusk_Jan_200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7220" y="1879584"/>
              <a:ext cx="3022600" cy="4280230"/>
            </a:xfrm>
            <a:prstGeom prst="rect">
              <a:avLst/>
            </a:prstGeom>
          </p:spPr>
        </p:pic>
      </p:grpSp>
      <p:sp>
        <p:nvSpPr>
          <p:cNvPr id="11" name="Data 10"/>
          <p:cNvSpPr/>
          <p:nvPr/>
        </p:nvSpPr>
        <p:spPr>
          <a:xfrm>
            <a:off x="2015048" y="5825117"/>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Data 11"/>
          <p:cNvSpPr/>
          <p:nvPr/>
        </p:nvSpPr>
        <p:spPr>
          <a:xfrm>
            <a:off x="2015042" y="574890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0" name="Data 99"/>
          <p:cNvSpPr/>
          <p:nvPr/>
        </p:nvSpPr>
        <p:spPr>
          <a:xfrm>
            <a:off x="2015036" y="566423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Data 100"/>
          <p:cNvSpPr/>
          <p:nvPr/>
        </p:nvSpPr>
        <p:spPr>
          <a:xfrm>
            <a:off x="2015030" y="5579556"/>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Data 101"/>
          <p:cNvSpPr/>
          <p:nvPr/>
        </p:nvSpPr>
        <p:spPr>
          <a:xfrm>
            <a:off x="2015024" y="5494880"/>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3" name="Data 102"/>
          <p:cNvSpPr/>
          <p:nvPr/>
        </p:nvSpPr>
        <p:spPr>
          <a:xfrm>
            <a:off x="2015018" y="5410204"/>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4" name="Data 103"/>
          <p:cNvSpPr/>
          <p:nvPr/>
        </p:nvSpPr>
        <p:spPr>
          <a:xfrm>
            <a:off x="2015012" y="532552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5" name="Data 104"/>
          <p:cNvSpPr/>
          <p:nvPr/>
        </p:nvSpPr>
        <p:spPr>
          <a:xfrm>
            <a:off x="2015006" y="524085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6" name="Data 105"/>
          <p:cNvSpPr/>
          <p:nvPr/>
        </p:nvSpPr>
        <p:spPr>
          <a:xfrm>
            <a:off x="2015000" y="5156176"/>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7" name="Data 106"/>
          <p:cNvSpPr/>
          <p:nvPr/>
        </p:nvSpPr>
        <p:spPr>
          <a:xfrm>
            <a:off x="2014994" y="5071500"/>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8" name="Data 107"/>
          <p:cNvSpPr/>
          <p:nvPr/>
        </p:nvSpPr>
        <p:spPr>
          <a:xfrm>
            <a:off x="2014988" y="4986824"/>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Data 108"/>
          <p:cNvSpPr/>
          <p:nvPr/>
        </p:nvSpPr>
        <p:spPr>
          <a:xfrm>
            <a:off x="2014982" y="490214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0" name="Data 109"/>
          <p:cNvSpPr/>
          <p:nvPr/>
        </p:nvSpPr>
        <p:spPr>
          <a:xfrm>
            <a:off x="2014976" y="481747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Data 110"/>
          <p:cNvSpPr/>
          <p:nvPr/>
        </p:nvSpPr>
        <p:spPr>
          <a:xfrm>
            <a:off x="2014970" y="4732796"/>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2" name="Data 111"/>
          <p:cNvSpPr/>
          <p:nvPr/>
        </p:nvSpPr>
        <p:spPr>
          <a:xfrm>
            <a:off x="2014964" y="4648120"/>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Data 112"/>
          <p:cNvSpPr/>
          <p:nvPr/>
        </p:nvSpPr>
        <p:spPr>
          <a:xfrm>
            <a:off x="2014958" y="4563444"/>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4" name="Data 113"/>
          <p:cNvSpPr/>
          <p:nvPr/>
        </p:nvSpPr>
        <p:spPr>
          <a:xfrm>
            <a:off x="2014952" y="447876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5" name="Data 114"/>
          <p:cNvSpPr/>
          <p:nvPr/>
        </p:nvSpPr>
        <p:spPr>
          <a:xfrm>
            <a:off x="2014946" y="439409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6" name="Data 115"/>
          <p:cNvSpPr/>
          <p:nvPr/>
        </p:nvSpPr>
        <p:spPr>
          <a:xfrm>
            <a:off x="2014940" y="4309416"/>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7" name="Data 116"/>
          <p:cNvSpPr/>
          <p:nvPr/>
        </p:nvSpPr>
        <p:spPr>
          <a:xfrm>
            <a:off x="2014934" y="4224740"/>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8" name="Data 117"/>
          <p:cNvSpPr/>
          <p:nvPr/>
        </p:nvSpPr>
        <p:spPr>
          <a:xfrm>
            <a:off x="2014928" y="4140064"/>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9" name="Data 118"/>
          <p:cNvSpPr/>
          <p:nvPr/>
        </p:nvSpPr>
        <p:spPr>
          <a:xfrm>
            <a:off x="2014922" y="405538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0" name="Data 119"/>
          <p:cNvSpPr/>
          <p:nvPr/>
        </p:nvSpPr>
        <p:spPr>
          <a:xfrm>
            <a:off x="2014916" y="397071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1" name="Data 120"/>
          <p:cNvSpPr/>
          <p:nvPr/>
        </p:nvSpPr>
        <p:spPr>
          <a:xfrm>
            <a:off x="2014910" y="3886036"/>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2" name="Data 121"/>
          <p:cNvSpPr/>
          <p:nvPr/>
        </p:nvSpPr>
        <p:spPr>
          <a:xfrm>
            <a:off x="2014904" y="3801360"/>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3" name="Data 122"/>
          <p:cNvSpPr/>
          <p:nvPr/>
        </p:nvSpPr>
        <p:spPr>
          <a:xfrm>
            <a:off x="2014898" y="3716684"/>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4" name="Data 123"/>
          <p:cNvSpPr/>
          <p:nvPr/>
        </p:nvSpPr>
        <p:spPr>
          <a:xfrm>
            <a:off x="2014892" y="363200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5" name="Data 124"/>
          <p:cNvSpPr/>
          <p:nvPr/>
        </p:nvSpPr>
        <p:spPr>
          <a:xfrm>
            <a:off x="2014886" y="354733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6" name="Data 125"/>
          <p:cNvSpPr/>
          <p:nvPr/>
        </p:nvSpPr>
        <p:spPr>
          <a:xfrm>
            <a:off x="2014880" y="3462656"/>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7" name="Data 126"/>
          <p:cNvSpPr/>
          <p:nvPr/>
        </p:nvSpPr>
        <p:spPr>
          <a:xfrm>
            <a:off x="2014874" y="3377980"/>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8" name="Data 127"/>
          <p:cNvSpPr/>
          <p:nvPr/>
        </p:nvSpPr>
        <p:spPr>
          <a:xfrm>
            <a:off x="2014868" y="3293304"/>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9" name="Data 128"/>
          <p:cNvSpPr/>
          <p:nvPr/>
        </p:nvSpPr>
        <p:spPr>
          <a:xfrm>
            <a:off x="2014862" y="320862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0" name="Data 129"/>
          <p:cNvSpPr/>
          <p:nvPr/>
        </p:nvSpPr>
        <p:spPr>
          <a:xfrm>
            <a:off x="2014856" y="312395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1" name="Data 130"/>
          <p:cNvSpPr/>
          <p:nvPr/>
        </p:nvSpPr>
        <p:spPr>
          <a:xfrm>
            <a:off x="2014850" y="3039276"/>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2" name="Data 131"/>
          <p:cNvSpPr/>
          <p:nvPr/>
        </p:nvSpPr>
        <p:spPr>
          <a:xfrm>
            <a:off x="2014844" y="2954600"/>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3" name="Data 132"/>
          <p:cNvSpPr/>
          <p:nvPr/>
        </p:nvSpPr>
        <p:spPr>
          <a:xfrm>
            <a:off x="2014838" y="2869924"/>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4" name="Data 133"/>
          <p:cNvSpPr/>
          <p:nvPr/>
        </p:nvSpPr>
        <p:spPr>
          <a:xfrm>
            <a:off x="2014832" y="278524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5" name="Data 134"/>
          <p:cNvSpPr/>
          <p:nvPr/>
        </p:nvSpPr>
        <p:spPr>
          <a:xfrm>
            <a:off x="2014826" y="270057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6" name="Data 135"/>
          <p:cNvSpPr/>
          <p:nvPr/>
        </p:nvSpPr>
        <p:spPr>
          <a:xfrm>
            <a:off x="2014820" y="2615896"/>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7" name="Data 136"/>
          <p:cNvSpPr/>
          <p:nvPr/>
        </p:nvSpPr>
        <p:spPr>
          <a:xfrm>
            <a:off x="2014814" y="2531220"/>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8" name="Data 137"/>
          <p:cNvSpPr/>
          <p:nvPr/>
        </p:nvSpPr>
        <p:spPr>
          <a:xfrm>
            <a:off x="2014808" y="2446544"/>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9" name="Data 138"/>
          <p:cNvSpPr/>
          <p:nvPr/>
        </p:nvSpPr>
        <p:spPr>
          <a:xfrm>
            <a:off x="2014802" y="236186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0" name="Data 139"/>
          <p:cNvSpPr/>
          <p:nvPr/>
        </p:nvSpPr>
        <p:spPr>
          <a:xfrm>
            <a:off x="2014796" y="227719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1" name="Data 140"/>
          <p:cNvSpPr/>
          <p:nvPr/>
        </p:nvSpPr>
        <p:spPr>
          <a:xfrm>
            <a:off x="2014790" y="2192516"/>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2" name="Data 141"/>
          <p:cNvSpPr/>
          <p:nvPr/>
        </p:nvSpPr>
        <p:spPr>
          <a:xfrm>
            <a:off x="2014784" y="2107840"/>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3" name="Data 142"/>
          <p:cNvSpPr/>
          <p:nvPr/>
        </p:nvSpPr>
        <p:spPr>
          <a:xfrm>
            <a:off x="2014778" y="2023164"/>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4" name="Data 143"/>
          <p:cNvSpPr/>
          <p:nvPr/>
        </p:nvSpPr>
        <p:spPr>
          <a:xfrm>
            <a:off x="2014772" y="1938488"/>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5" name="Data 144"/>
          <p:cNvSpPr/>
          <p:nvPr/>
        </p:nvSpPr>
        <p:spPr>
          <a:xfrm>
            <a:off x="2014766" y="1853812"/>
            <a:ext cx="1871133" cy="347134"/>
          </a:xfrm>
          <a:prstGeom prst="flowChartInputOutput">
            <a:avLst/>
          </a:prstGeom>
          <a:solidFill>
            <a:srgbClr val="FAE28C"/>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000000"/>
                </a:solidFill>
              </a:rPr>
              <a:t>1,000,000</a:t>
            </a:r>
            <a:endParaRPr lang="en-US" dirty="0">
              <a:solidFill>
                <a:srgbClr val="000000"/>
              </a:solidFill>
            </a:endParaRPr>
          </a:p>
        </p:txBody>
      </p:sp>
      <p:grpSp>
        <p:nvGrpSpPr>
          <p:cNvPr id="157" name="Group 156"/>
          <p:cNvGrpSpPr/>
          <p:nvPr/>
        </p:nvGrpSpPr>
        <p:grpSpPr>
          <a:xfrm>
            <a:off x="1624206" y="1828585"/>
            <a:ext cx="400110" cy="4343666"/>
            <a:chOff x="1133120" y="1828585"/>
            <a:chExt cx="400110" cy="4343666"/>
          </a:xfrm>
        </p:grpSpPr>
        <p:cxnSp>
          <p:nvCxnSpPr>
            <p:cNvPr id="148" name="Straight Arrow Connector 147"/>
            <p:cNvCxnSpPr/>
            <p:nvPr/>
          </p:nvCxnSpPr>
          <p:spPr>
            <a:xfrm>
              <a:off x="1363133" y="4394092"/>
              <a:ext cx="0" cy="1778159"/>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149" name="Straight Arrow Connector 148"/>
            <p:cNvCxnSpPr/>
            <p:nvPr/>
          </p:nvCxnSpPr>
          <p:spPr>
            <a:xfrm flipV="1">
              <a:off x="1363127" y="1828585"/>
              <a:ext cx="0" cy="1778159"/>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50" name="TextBox 149"/>
            <p:cNvSpPr txBox="1"/>
            <p:nvPr/>
          </p:nvSpPr>
          <p:spPr>
            <a:xfrm rot="16200000">
              <a:off x="914418" y="3793173"/>
              <a:ext cx="837514" cy="400110"/>
            </a:xfrm>
            <a:prstGeom prst="rect">
              <a:avLst/>
            </a:prstGeom>
            <a:noFill/>
          </p:spPr>
          <p:txBody>
            <a:bodyPr wrap="none" rtlCol="0">
              <a:spAutoFit/>
            </a:bodyPr>
            <a:lstStyle/>
            <a:p>
              <a:r>
                <a:rPr lang="en-US" sz="2000" dirty="0" smtClean="0"/>
                <a:t>180 m</a:t>
              </a:r>
              <a:endParaRPr lang="en-US" sz="2000" dirty="0"/>
            </a:p>
          </p:txBody>
        </p:sp>
      </p:grpSp>
      <p:grpSp>
        <p:nvGrpSpPr>
          <p:cNvPr id="158" name="Group 157"/>
          <p:cNvGrpSpPr/>
          <p:nvPr/>
        </p:nvGrpSpPr>
        <p:grpSpPr>
          <a:xfrm>
            <a:off x="5578113" y="2192479"/>
            <a:ext cx="400110" cy="3886629"/>
            <a:chOff x="5578113" y="2192479"/>
            <a:chExt cx="400110" cy="3886629"/>
          </a:xfrm>
        </p:grpSpPr>
        <p:cxnSp>
          <p:nvCxnSpPr>
            <p:cNvPr id="152" name="Straight Arrow Connector 151"/>
            <p:cNvCxnSpPr/>
            <p:nvPr/>
          </p:nvCxnSpPr>
          <p:spPr>
            <a:xfrm>
              <a:off x="5808126" y="4300949"/>
              <a:ext cx="0" cy="1778159"/>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p:nvPr/>
          </p:nvCxnSpPr>
          <p:spPr>
            <a:xfrm flipV="1">
              <a:off x="5808120" y="2192479"/>
              <a:ext cx="6" cy="1321123"/>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54" name="TextBox 153"/>
            <p:cNvSpPr txBox="1"/>
            <p:nvPr/>
          </p:nvSpPr>
          <p:spPr>
            <a:xfrm rot="16200000">
              <a:off x="5359411" y="3700030"/>
              <a:ext cx="837514" cy="400110"/>
            </a:xfrm>
            <a:prstGeom prst="rect">
              <a:avLst/>
            </a:prstGeom>
            <a:noFill/>
            <a:ln>
              <a:noFill/>
            </a:ln>
          </p:spPr>
          <p:txBody>
            <a:bodyPr wrap="none" rtlCol="0">
              <a:spAutoFit/>
            </a:bodyPr>
            <a:lstStyle/>
            <a:p>
              <a:r>
                <a:rPr lang="en-US" sz="2000" dirty="0" smtClean="0"/>
                <a:t>169 m</a:t>
              </a:r>
              <a:endParaRPr lang="en-US" sz="2000" dirty="0"/>
            </a:p>
          </p:txBody>
        </p:sp>
      </p:grpSp>
      <p:sp>
        <p:nvSpPr>
          <p:cNvPr id="3" name="Date Placeholder 2"/>
          <p:cNvSpPr>
            <a:spLocks noGrp="1"/>
          </p:cNvSpPr>
          <p:nvPr>
            <p:ph type="dt" sz="half" idx="10"/>
          </p:nvPr>
        </p:nvSpPr>
        <p:spPr/>
        <p:txBody>
          <a:bodyPr/>
          <a:lstStyle/>
          <a:p>
            <a:r>
              <a:rPr lang="en-US" smtClean="0"/>
              <a:t>© 2017 by George B. Adams III</a:t>
            </a:r>
            <a:endParaRPr lang="en-US"/>
          </a:p>
        </p:txBody>
      </p:sp>
      <p:sp>
        <p:nvSpPr>
          <p:cNvPr id="4" name="Slide Number Placeholder 3"/>
          <p:cNvSpPr>
            <a:spLocks noGrp="1"/>
          </p:cNvSpPr>
          <p:nvPr>
            <p:ph type="sldNum" sz="quarter" idx="12"/>
          </p:nvPr>
        </p:nvSpPr>
        <p:spPr/>
        <p:txBody>
          <a:bodyPr/>
          <a:lstStyle/>
          <a:p>
            <a:fld id="{F616CA18-62AE-B34C-A151-070DF961BCFA}" type="slidenum">
              <a:rPr lang="en-US" smtClean="0"/>
              <a:pPr/>
              <a:t>30</a:t>
            </a:fld>
            <a:endParaRPr lang="en-US"/>
          </a:p>
        </p:txBody>
      </p:sp>
      <p:sp>
        <p:nvSpPr>
          <p:cNvPr id="5" name="TextBox 4"/>
          <p:cNvSpPr txBox="1"/>
          <p:nvPr/>
        </p:nvSpPr>
        <p:spPr>
          <a:xfrm>
            <a:off x="2155886" y="1343882"/>
            <a:ext cx="1556836" cy="369332"/>
          </a:xfrm>
          <a:prstGeom prst="rect">
            <a:avLst/>
          </a:prstGeom>
          <a:noFill/>
        </p:spPr>
        <p:txBody>
          <a:bodyPr wrap="none" rtlCol="0">
            <a:spAutoFit/>
          </a:bodyPr>
          <a:lstStyle/>
          <a:p>
            <a:r>
              <a:rPr lang="en-US" dirty="0" smtClean="0"/>
              <a:t>Punched cards</a:t>
            </a:r>
            <a:endParaRPr lang="en-US" dirty="0"/>
          </a:p>
        </p:txBody>
      </p:sp>
      <p:sp>
        <p:nvSpPr>
          <p:cNvPr id="7" name="TextBox 6"/>
          <p:cNvSpPr txBox="1"/>
          <p:nvPr/>
        </p:nvSpPr>
        <p:spPr>
          <a:xfrm>
            <a:off x="4609802" y="1343882"/>
            <a:ext cx="2416046" cy="369332"/>
          </a:xfrm>
          <a:prstGeom prst="rect">
            <a:avLst/>
          </a:prstGeom>
          <a:noFill/>
        </p:spPr>
        <p:txBody>
          <a:bodyPr wrap="none" rtlCol="0">
            <a:spAutoFit/>
          </a:bodyPr>
          <a:lstStyle/>
          <a:p>
            <a:r>
              <a:rPr lang="en-US" dirty="0" smtClean="0"/>
              <a:t>Washington monument</a:t>
            </a:r>
            <a:endParaRPr lang="en-US" dirty="0"/>
          </a:p>
        </p:txBody>
      </p:sp>
    </p:spTree>
    <p:extLst>
      <p:ext uri="{BB962C8B-B14F-4D97-AF65-F5344CB8AC3E}">
        <p14:creationId xmlns:p14="http://schemas.microsoft.com/office/powerpoint/2010/main" val="1951411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
                                  </p:stCondLst>
                                  <p:childTnLst>
                                    <p:set>
                                      <p:cBhvr>
                                        <p:cTn id="9" dur="1" fill="hold">
                                          <p:stCondLst>
                                            <p:cond delay="0"/>
                                          </p:stCondLst>
                                        </p:cTn>
                                        <p:tgtEl>
                                          <p:spTgt spid="12"/>
                                        </p:tgtEl>
                                        <p:attrNameLst>
                                          <p:attrName>style.visibility</p:attrName>
                                        </p:attrNameLst>
                                      </p:cBhvr>
                                      <p:to>
                                        <p:strVal val="visible"/>
                                      </p:to>
                                    </p:set>
                                  </p:childTnLst>
                                </p:cTn>
                              </p:par>
                            </p:childTnLst>
                          </p:cTn>
                        </p:par>
                        <p:par>
                          <p:cTn id="10" fill="hold">
                            <p:stCondLst>
                              <p:cond delay="100"/>
                            </p:stCondLst>
                            <p:childTnLst>
                              <p:par>
                                <p:cTn id="11" presetID="1" presetClass="entr" presetSubtype="0" fill="hold" grpId="0" nodeType="afterEffect">
                                  <p:stCondLst>
                                    <p:cond delay="100"/>
                                  </p:stCondLst>
                                  <p:childTnLst>
                                    <p:set>
                                      <p:cBhvr>
                                        <p:cTn id="12" dur="1" fill="hold">
                                          <p:stCondLst>
                                            <p:cond delay="0"/>
                                          </p:stCondLst>
                                        </p:cTn>
                                        <p:tgtEl>
                                          <p:spTgt spid="100"/>
                                        </p:tgtEl>
                                        <p:attrNameLst>
                                          <p:attrName>style.visibility</p:attrName>
                                        </p:attrNameLst>
                                      </p:cBhvr>
                                      <p:to>
                                        <p:strVal val="visible"/>
                                      </p:to>
                                    </p:set>
                                  </p:childTnLst>
                                </p:cTn>
                              </p:par>
                            </p:childTnLst>
                          </p:cTn>
                        </p:par>
                        <p:par>
                          <p:cTn id="13" fill="hold">
                            <p:stCondLst>
                              <p:cond delay="200"/>
                            </p:stCondLst>
                            <p:childTnLst>
                              <p:par>
                                <p:cTn id="14" presetID="1" presetClass="entr" presetSubtype="0" fill="hold" grpId="0" nodeType="afterEffect">
                                  <p:stCondLst>
                                    <p:cond delay="100"/>
                                  </p:stCondLst>
                                  <p:childTnLst>
                                    <p:set>
                                      <p:cBhvr>
                                        <p:cTn id="15" dur="1" fill="hold">
                                          <p:stCondLst>
                                            <p:cond delay="0"/>
                                          </p:stCondLst>
                                        </p:cTn>
                                        <p:tgtEl>
                                          <p:spTgt spid="101"/>
                                        </p:tgtEl>
                                        <p:attrNameLst>
                                          <p:attrName>style.visibility</p:attrName>
                                        </p:attrNameLst>
                                      </p:cBhvr>
                                      <p:to>
                                        <p:strVal val="visible"/>
                                      </p:to>
                                    </p:set>
                                  </p:childTnLst>
                                </p:cTn>
                              </p:par>
                            </p:childTnLst>
                          </p:cTn>
                        </p:par>
                        <p:par>
                          <p:cTn id="16" fill="hold">
                            <p:stCondLst>
                              <p:cond delay="300"/>
                            </p:stCondLst>
                            <p:childTnLst>
                              <p:par>
                                <p:cTn id="17" presetID="1" presetClass="entr" presetSubtype="0" fill="hold" grpId="0" nodeType="afterEffect">
                                  <p:stCondLst>
                                    <p:cond delay="100"/>
                                  </p:stCondLst>
                                  <p:childTnLst>
                                    <p:set>
                                      <p:cBhvr>
                                        <p:cTn id="18" dur="1" fill="hold">
                                          <p:stCondLst>
                                            <p:cond delay="0"/>
                                          </p:stCondLst>
                                        </p:cTn>
                                        <p:tgtEl>
                                          <p:spTgt spid="102"/>
                                        </p:tgtEl>
                                        <p:attrNameLst>
                                          <p:attrName>style.visibility</p:attrName>
                                        </p:attrNameLst>
                                      </p:cBhvr>
                                      <p:to>
                                        <p:strVal val="visible"/>
                                      </p:to>
                                    </p:set>
                                  </p:childTnLst>
                                </p:cTn>
                              </p:par>
                            </p:childTnLst>
                          </p:cTn>
                        </p:par>
                        <p:par>
                          <p:cTn id="19" fill="hold">
                            <p:stCondLst>
                              <p:cond delay="400"/>
                            </p:stCondLst>
                            <p:childTnLst>
                              <p:par>
                                <p:cTn id="20" presetID="1" presetClass="entr" presetSubtype="0" fill="hold" grpId="0" nodeType="afterEffect">
                                  <p:stCondLst>
                                    <p:cond delay="100"/>
                                  </p:stCondLst>
                                  <p:childTnLst>
                                    <p:set>
                                      <p:cBhvr>
                                        <p:cTn id="21" dur="1" fill="hold">
                                          <p:stCondLst>
                                            <p:cond delay="0"/>
                                          </p:stCondLst>
                                        </p:cTn>
                                        <p:tgtEl>
                                          <p:spTgt spid="103"/>
                                        </p:tgtEl>
                                        <p:attrNameLst>
                                          <p:attrName>style.visibility</p:attrName>
                                        </p:attrNameLst>
                                      </p:cBhvr>
                                      <p:to>
                                        <p:strVal val="visible"/>
                                      </p:to>
                                    </p:set>
                                  </p:childTnLst>
                                </p:cTn>
                              </p:par>
                            </p:childTnLst>
                          </p:cTn>
                        </p:par>
                        <p:par>
                          <p:cTn id="22" fill="hold">
                            <p:stCondLst>
                              <p:cond delay="500"/>
                            </p:stCondLst>
                            <p:childTnLst>
                              <p:par>
                                <p:cTn id="23" presetID="1" presetClass="entr" presetSubtype="0" fill="hold" grpId="0" nodeType="afterEffect">
                                  <p:stCondLst>
                                    <p:cond delay="100"/>
                                  </p:stCondLst>
                                  <p:childTnLst>
                                    <p:set>
                                      <p:cBhvr>
                                        <p:cTn id="24" dur="1" fill="hold">
                                          <p:stCondLst>
                                            <p:cond delay="0"/>
                                          </p:stCondLst>
                                        </p:cTn>
                                        <p:tgtEl>
                                          <p:spTgt spid="104"/>
                                        </p:tgtEl>
                                        <p:attrNameLst>
                                          <p:attrName>style.visibility</p:attrName>
                                        </p:attrNameLst>
                                      </p:cBhvr>
                                      <p:to>
                                        <p:strVal val="visible"/>
                                      </p:to>
                                    </p:set>
                                  </p:childTnLst>
                                </p:cTn>
                              </p:par>
                            </p:childTnLst>
                          </p:cTn>
                        </p:par>
                        <p:par>
                          <p:cTn id="25" fill="hold">
                            <p:stCondLst>
                              <p:cond delay="600"/>
                            </p:stCondLst>
                            <p:childTnLst>
                              <p:par>
                                <p:cTn id="26" presetID="1" presetClass="entr" presetSubtype="0" fill="hold" grpId="0" nodeType="afterEffect">
                                  <p:stCondLst>
                                    <p:cond delay="100"/>
                                  </p:stCondLst>
                                  <p:childTnLst>
                                    <p:set>
                                      <p:cBhvr>
                                        <p:cTn id="27" dur="1" fill="hold">
                                          <p:stCondLst>
                                            <p:cond delay="0"/>
                                          </p:stCondLst>
                                        </p:cTn>
                                        <p:tgtEl>
                                          <p:spTgt spid="105"/>
                                        </p:tgtEl>
                                        <p:attrNameLst>
                                          <p:attrName>style.visibility</p:attrName>
                                        </p:attrNameLst>
                                      </p:cBhvr>
                                      <p:to>
                                        <p:strVal val="visible"/>
                                      </p:to>
                                    </p:set>
                                  </p:childTnLst>
                                </p:cTn>
                              </p:par>
                            </p:childTnLst>
                          </p:cTn>
                        </p:par>
                        <p:par>
                          <p:cTn id="28" fill="hold">
                            <p:stCondLst>
                              <p:cond delay="700"/>
                            </p:stCondLst>
                            <p:childTnLst>
                              <p:par>
                                <p:cTn id="29" presetID="1" presetClass="entr" presetSubtype="0" fill="hold" grpId="0" nodeType="afterEffect">
                                  <p:stCondLst>
                                    <p:cond delay="100"/>
                                  </p:stCondLst>
                                  <p:childTnLst>
                                    <p:set>
                                      <p:cBhvr>
                                        <p:cTn id="30" dur="1" fill="hold">
                                          <p:stCondLst>
                                            <p:cond delay="0"/>
                                          </p:stCondLst>
                                        </p:cTn>
                                        <p:tgtEl>
                                          <p:spTgt spid="106"/>
                                        </p:tgtEl>
                                        <p:attrNameLst>
                                          <p:attrName>style.visibility</p:attrName>
                                        </p:attrNameLst>
                                      </p:cBhvr>
                                      <p:to>
                                        <p:strVal val="visible"/>
                                      </p:to>
                                    </p:set>
                                  </p:childTnLst>
                                </p:cTn>
                              </p:par>
                            </p:childTnLst>
                          </p:cTn>
                        </p:par>
                        <p:par>
                          <p:cTn id="31" fill="hold">
                            <p:stCondLst>
                              <p:cond delay="800"/>
                            </p:stCondLst>
                            <p:childTnLst>
                              <p:par>
                                <p:cTn id="32" presetID="1" presetClass="entr" presetSubtype="0" fill="hold" grpId="0" nodeType="afterEffect">
                                  <p:stCondLst>
                                    <p:cond delay="100"/>
                                  </p:stCondLst>
                                  <p:childTnLst>
                                    <p:set>
                                      <p:cBhvr>
                                        <p:cTn id="33" dur="1" fill="hold">
                                          <p:stCondLst>
                                            <p:cond delay="0"/>
                                          </p:stCondLst>
                                        </p:cTn>
                                        <p:tgtEl>
                                          <p:spTgt spid="107"/>
                                        </p:tgtEl>
                                        <p:attrNameLst>
                                          <p:attrName>style.visibility</p:attrName>
                                        </p:attrNameLst>
                                      </p:cBhvr>
                                      <p:to>
                                        <p:strVal val="visible"/>
                                      </p:to>
                                    </p:set>
                                  </p:childTnLst>
                                </p:cTn>
                              </p:par>
                            </p:childTnLst>
                          </p:cTn>
                        </p:par>
                        <p:par>
                          <p:cTn id="34" fill="hold">
                            <p:stCondLst>
                              <p:cond delay="900"/>
                            </p:stCondLst>
                            <p:childTnLst>
                              <p:par>
                                <p:cTn id="35" presetID="1" presetClass="entr" presetSubtype="0" fill="hold" grpId="0" nodeType="afterEffect">
                                  <p:stCondLst>
                                    <p:cond delay="100"/>
                                  </p:stCondLst>
                                  <p:childTnLst>
                                    <p:set>
                                      <p:cBhvr>
                                        <p:cTn id="36" dur="1" fill="hold">
                                          <p:stCondLst>
                                            <p:cond delay="0"/>
                                          </p:stCondLst>
                                        </p:cTn>
                                        <p:tgtEl>
                                          <p:spTgt spid="108"/>
                                        </p:tgtEl>
                                        <p:attrNameLst>
                                          <p:attrName>style.visibility</p:attrName>
                                        </p:attrNameLst>
                                      </p:cBhvr>
                                      <p:to>
                                        <p:strVal val="visible"/>
                                      </p:to>
                                    </p:set>
                                  </p:childTnLst>
                                </p:cTn>
                              </p:par>
                            </p:childTnLst>
                          </p:cTn>
                        </p:par>
                        <p:par>
                          <p:cTn id="37" fill="hold">
                            <p:stCondLst>
                              <p:cond delay="1000"/>
                            </p:stCondLst>
                            <p:childTnLst>
                              <p:par>
                                <p:cTn id="38" presetID="1" presetClass="entr" presetSubtype="0" fill="hold" grpId="0" nodeType="afterEffect">
                                  <p:stCondLst>
                                    <p:cond delay="100"/>
                                  </p:stCondLst>
                                  <p:childTnLst>
                                    <p:set>
                                      <p:cBhvr>
                                        <p:cTn id="39" dur="1" fill="hold">
                                          <p:stCondLst>
                                            <p:cond delay="0"/>
                                          </p:stCondLst>
                                        </p:cTn>
                                        <p:tgtEl>
                                          <p:spTgt spid="109"/>
                                        </p:tgtEl>
                                        <p:attrNameLst>
                                          <p:attrName>style.visibility</p:attrName>
                                        </p:attrNameLst>
                                      </p:cBhvr>
                                      <p:to>
                                        <p:strVal val="visible"/>
                                      </p:to>
                                    </p:set>
                                  </p:childTnLst>
                                </p:cTn>
                              </p:par>
                            </p:childTnLst>
                          </p:cTn>
                        </p:par>
                        <p:par>
                          <p:cTn id="40" fill="hold">
                            <p:stCondLst>
                              <p:cond delay="1100"/>
                            </p:stCondLst>
                            <p:childTnLst>
                              <p:par>
                                <p:cTn id="41" presetID="1" presetClass="entr" presetSubtype="0" fill="hold" grpId="0" nodeType="afterEffect">
                                  <p:stCondLst>
                                    <p:cond delay="100"/>
                                  </p:stCondLst>
                                  <p:childTnLst>
                                    <p:set>
                                      <p:cBhvr>
                                        <p:cTn id="42" dur="1" fill="hold">
                                          <p:stCondLst>
                                            <p:cond delay="0"/>
                                          </p:stCondLst>
                                        </p:cTn>
                                        <p:tgtEl>
                                          <p:spTgt spid="110"/>
                                        </p:tgtEl>
                                        <p:attrNameLst>
                                          <p:attrName>style.visibility</p:attrName>
                                        </p:attrNameLst>
                                      </p:cBhvr>
                                      <p:to>
                                        <p:strVal val="visible"/>
                                      </p:to>
                                    </p:set>
                                  </p:childTnLst>
                                </p:cTn>
                              </p:par>
                            </p:childTnLst>
                          </p:cTn>
                        </p:par>
                        <p:par>
                          <p:cTn id="43" fill="hold">
                            <p:stCondLst>
                              <p:cond delay="1200"/>
                            </p:stCondLst>
                            <p:childTnLst>
                              <p:par>
                                <p:cTn id="44" presetID="1" presetClass="entr" presetSubtype="0" fill="hold" grpId="0" nodeType="afterEffect">
                                  <p:stCondLst>
                                    <p:cond delay="100"/>
                                  </p:stCondLst>
                                  <p:childTnLst>
                                    <p:set>
                                      <p:cBhvr>
                                        <p:cTn id="45" dur="1" fill="hold">
                                          <p:stCondLst>
                                            <p:cond delay="0"/>
                                          </p:stCondLst>
                                        </p:cTn>
                                        <p:tgtEl>
                                          <p:spTgt spid="111"/>
                                        </p:tgtEl>
                                        <p:attrNameLst>
                                          <p:attrName>style.visibility</p:attrName>
                                        </p:attrNameLst>
                                      </p:cBhvr>
                                      <p:to>
                                        <p:strVal val="visible"/>
                                      </p:to>
                                    </p:set>
                                  </p:childTnLst>
                                </p:cTn>
                              </p:par>
                            </p:childTnLst>
                          </p:cTn>
                        </p:par>
                        <p:par>
                          <p:cTn id="46" fill="hold">
                            <p:stCondLst>
                              <p:cond delay="1300"/>
                            </p:stCondLst>
                            <p:childTnLst>
                              <p:par>
                                <p:cTn id="47" presetID="1" presetClass="entr" presetSubtype="0" fill="hold" grpId="0" nodeType="afterEffect">
                                  <p:stCondLst>
                                    <p:cond delay="100"/>
                                  </p:stCondLst>
                                  <p:childTnLst>
                                    <p:set>
                                      <p:cBhvr>
                                        <p:cTn id="48" dur="1" fill="hold">
                                          <p:stCondLst>
                                            <p:cond delay="0"/>
                                          </p:stCondLst>
                                        </p:cTn>
                                        <p:tgtEl>
                                          <p:spTgt spid="112"/>
                                        </p:tgtEl>
                                        <p:attrNameLst>
                                          <p:attrName>style.visibility</p:attrName>
                                        </p:attrNameLst>
                                      </p:cBhvr>
                                      <p:to>
                                        <p:strVal val="visible"/>
                                      </p:to>
                                    </p:set>
                                  </p:childTnLst>
                                </p:cTn>
                              </p:par>
                            </p:childTnLst>
                          </p:cTn>
                        </p:par>
                        <p:par>
                          <p:cTn id="49" fill="hold">
                            <p:stCondLst>
                              <p:cond delay="1400"/>
                            </p:stCondLst>
                            <p:childTnLst>
                              <p:par>
                                <p:cTn id="50" presetID="1" presetClass="entr" presetSubtype="0" fill="hold" grpId="0" nodeType="afterEffect">
                                  <p:stCondLst>
                                    <p:cond delay="100"/>
                                  </p:stCondLst>
                                  <p:childTnLst>
                                    <p:set>
                                      <p:cBhvr>
                                        <p:cTn id="51" dur="1" fill="hold">
                                          <p:stCondLst>
                                            <p:cond delay="0"/>
                                          </p:stCondLst>
                                        </p:cTn>
                                        <p:tgtEl>
                                          <p:spTgt spid="113"/>
                                        </p:tgtEl>
                                        <p:attrNameLst>
                                          <p:attrName>style.visibility</p:attrName>
                                        </p:attrNameLst>
                                      </p:cBhvr>
                                      <p:to>
                                        <p:strVal val="visible"/>
                                      </p:to>
                                    </p:set>
                                  </p:childTnLst>
                                </p:cTn>
                              </p:par>
                            </p:childTnLst>
                          </p:cTn>
                        </p:par>
                        <p:par>
                          <p:cTn id="52" fill="hold">
                            <p:stCondLst>
                              <p:cond delay="1500"/>
                            </p:stCondLst>
                            <p:childTnLst>
                              <p:par>
                                <p:cTn id="53" presetID="1" presetClass="entr" presetSubtype="0" fill="hold" grpId="0" nodeType="afterEffect">
                                  <p:stCondLst>
                                    <p:cond delay="100"/>
                                  </p:stCondLst>
                                  <p:childTnLst>
                                    <p:set>
                                      <p:cBhvr>
                                        <p:cTn id="54" dur="1" fill="hold">
                                          <p:stCondLst>
                                            <p:cond delay="0"/>
                                          </p:stCondLst>
                                        </p:cTn>
                                        <p:tgtEl>
                                          <p:spTgt spid="114"/>
                                        </p:tgtEl>
                                        <p:attrNameLst>
                                          <p:attrName>style.visibility</p:attrName>
                                        </p:attrNameLst>
                                      </p:cBhvr>
                                      <p:to>
                                        <p:strVal val="visible"/>
                                      </p:to>
                                    </p:set>
                                  </p:childTnLst>
                                </p:cTn>
                              </p:par>
                            </p:childTnLst>
                          </p:cTn>
                        </p:par>
                        <p:par>
                          <p:cTn id="55" fill="hold">
                            <p:stCondLst>
                              <p:cond delay="1600"/>
                            </p:stCondLst>
                            <p:childTnLst>
                              <p:par>
                                <p:cTn id="56" presetID="1" presetClass="entr" presetSubtype="0" fill="hold" grpId="0" nodeType="afterEffect">
                                  <p:stCondLst>
                                    <p:cond delay="100"/>
                                  </p:stCondLst>
                                  <p:childTnLst>
                                    <p:set>
                                      <p:cBhvr>
                                        <p:cTn id="57" dur="1" fill="hold">
                                          <p:stCondLst>
                                            <p:cond delay="0"/>
                                          </p:stCondLst>
                                        </p:cTn>
                                        <p:tgtEl>
                                          <p:spTgt spid="115"/>
                                        </p:tgtEl>
                                        <p:attrNameLst>
                                          <p:attrName>style.visibility</p:attrName>
                                        </p:attrNameLst>
                                      </p:cBhvr>
                                      <p:to>
                                        <p:strVal val="visible"/>
                                      </p:to>
                                    </p:set>
                                  </p:childTnLst>
                                </p:cTn>
                              </p:par>
                            </p:childTnLst>
                          </p:cTn>
                        </p:par>
                        <p:par>
                          <p:cTn id="58" fill="hold">
                            <p:stCondLst>
                              <p:cond delay="1700"/>
                            </p:stCondLst>
                            <p:childTnLst>
                              <p:par>
                                <p:cTn id="59" presetID="1" presetClass="entr" presetSubtype="0" fill="hold" grpId="0" nodeType="afterEffect">
                                  <p:stCondLst>
                                    <p:cond delay="100"/>
                                  </p:stCondLst>
                                  <p:childTnLst>
                                    <p:set>
                                      <p:cBhvr>
                                        <p:cTn id="60" dur="1" fill="hold">
                                          <p:stCondLst>
                                            <p:cond delay="0"/>
                                          </p:stCondLst>
                                        </p:cTn>
                                        <p:tgtEl>
                                          <p:spTgt spid="116"/>
                                        </p:tgtEl>
                                        <p:attrNameLst>
                                          <p:attrName>style.visibility</p:attrName>
                                        </p:attrNameLst>
                                      </p:cBhvr>
                                      <p:to>
                                        <p:strVal val="visible"/>
                                      </p:to>
                                    </p:set>
                                  </p:childTnLst>
                                </p:cTn>
                              </p:par>
                            </p:childTnLst>
                          </p:cTn>
                        </p:par>
                        <p:par>
                          <p:cTn id="61" fill="hold">
                            <p:stCondLst>
                              <p:cond delay="1800"/>
                            </p:stCondLst>
                            <p:childTnLst>
                              <p:par>
                                <p:cTn id="62" presetID="1" presetClass="entr" presetSubtype="0" fill="hold" grpId="0" nodeType="afterEffect">
                                  <p:stCondLst>
                                    <p:cond delay="100"/>
                                  </p:stCondLst>
                                  <p:childTnLst>
                                    <p:set>
                                      <p:cBhvr>
                                        <p:cTn id="63" dur="1" fill="hold">
                                          <p:stCondLst>
                                            <p:cond delay="0"/>
                                          </p:stCondLst>
                                        </p:cTn>
                                        <p:tgtEl>
                                          <p:spTgt spid="117"/>
                                        </p:tgtEl>
                                        <p:attrNameLst>
                                          <p:attrName>style.visibility</p:attrName>
                                        </p:attrNameLst>
                                      </p:cBhvr>
                                      <p:to>
                                        <p:strVal val="visible"/>
                                      </p:to>
                                    </p:set>
                                  </p:childTnLst>
                                </p:cTn>
                              </p:par>
                            </p:childTnLst>
                          </p:cTn>
                        </p:par>
                        <p:par>
                          <p:cTn id="64" fill="hold">
                            <p:stCondLst>
                              <p:cond delay="1900"/>
                            </p:stCondLst>
                            <p:childTnLst>
                              <p:par>
                                <p:cTn id="65" presetID="1" presetClass="entr" presetSubtype="0" fill="hold" grpId="0" nodeType="afterEffect">
                                  <p:stCondLst>
                                    <p:cond delay="100"/>
                                  </p:stCondLst>
                                  <p:childTnLst>
                                    <p:set>
                                      <p:cBhvr>
                                        <p:cTn id="66" dur="1" fill="hold">
                                          <p:stCondLst>
                                            <p:cond delay="0"/>
                                          </p:stCondLst>
                                        </p:cTn>
                                        <p:tgtEl>
                                          <p:spTgt spid="118"/>
                                        </p:tgtEl>
                                        <p:attrNameLst>
                                          <p:attrName>style.visibility</p:attrName>
                                        </p:attrNameLst>
                                      </p:cBhvr>
                                      <p:to>
                                        <p:strVal val="visible"/>
                                      </p:to>
                                    </p:set>
                                  </p:childTnLst>
                                </p:cTn>
                              </p:par>
                            </p:childTnLst>
                          </p:cTn>
                        </p:par>
                        <p:par>
                          <p:cTn id="67" fill="hold">
                            <p:stCondLst>
                              <p:cond delay="2000"/>
                            </p:stCondLst>
                            <p:childTnLst>
                              <p:par>
                                <p:cTn id="68" presetID="1" presetClass="entr" presetSubtype="0" fill="hold" grpId="0" nodeType="afterEffect">
                                  <p:stCondLst>
                                    <p:cond delay="100"/>
                                  </p:stCondLst>
                                  <p:childTnLst>
                                    <p:set>
                                      <p:cBhvr>
                                        <p:cTn id="69" dur="1" fill="hold">
                                          <p:stCondLst>
                                            <p:cond delay="0"/>
                                          </p:stCondLst>
                                        </p:cTn>
                                        <p:tgtEl>
                                          <p:spTgt spid="119"/>
                                        </p:tgtEl>
                                        <p:attrNameLst>
                                          <p:attrName>style.visibility</p:attrName>
                                        </p:attrNameLst>
                                      </p:cBhvr>
                                      <p:to>
                                        <p:strVal val="visible"/>
                                      </p:to>
                                    </p:set>
                                  </p:childTnLst>
                                </p:cTn>
                              </p:par>
                            </p:childTnLst>
                          </p:cTn>
                        </p:par>
                        <p:par>
                          <p:cTn id="70" fill="hold">
                            <p:stCondLst>
                              <p:cond delay="2100"/>
                            </p:stCondLst>
                            <p:childTnLst>
                              <p:par>
                                <p:cTn id="71" presetID="1" presetClass="entr" presetSubtype="0" fill="hold" grpId="0" nodeType="afterEffect">
                                  <p:stCondLst>
                                    <p:cond delay="100"/>
                                  </p:stCondLst>
                                  <p:childTnLst>
                                    <p:set>
                                      <p:cBhvr>
                                        <p:cTn id="72" dur="1" fill="hold">
                                          <p:stCondLst>
                                            <p:cond delay="0"/>
                                          </p:stCondLst>
                                        </p:cTn>
                                        <p:tgtEl>
                                          <p:spTgt spid="120"/>
                                        </p:tgtEl>
                                        <p:attrNameLst>
                                          <p:attrName>style.visibility</p:attrName>
                                        </p:attrNameLst>
                                      </p:cBhvr>
                                      <p:to>
                                        <p:strVal val="visible"/>
                                      </p:to>
                                    </p:set>
                                  </p:childTnLst>
                                </p:cTn>
                              </p:par>
                            </p:childTnLst>
                          </p:cTn>
                        </p:par>
                        <p:par>
                          <p:cTn id="73" fill="hold">
                            <p:stCondLst>
                              <p:cond delay="2200"/>
                            </p:stCondLst>
                            <p:childTnLst>
                              <p:par>
                                <p:cTn id="74" presetID="1" presetClass="entr" presetSubtype="0" fill="hold" grpId="0" nodeType="afterEffect">
                                  <p:stCondLst>
                                    <p:cond delay="100"/>
                                  </p:stCondLst>
                                  <p:childTnLst>
                                    <p:set>
                                      <p:cBhvr>
                                        <p:cTn id="75" dur="1" fill="hold">
                                          <p:stCondLst>
                                            <p:cond delay="0"/>
                                          </p:stCondLst>
                                        </p:cTn>
                                        <p:tgtEl>
                                          <p:spTgt spid="121"/>
                                        </p:tgtEl>
                                        <p:attrNameLst>
                                          <p:attrName>style.visibility</p:attrName>
                                        </p:attrNameLst>
                                      </p:cBhvr>
                                      <p:to>
                                        <p:strVal val="visible"/>
                                      </p:to>
                                    </p:set>
                                  </p:childTnLst>
                                </p:cTn>
                              </p:par>
                            </p:childTnLst>
                          </p:cTn>
                        </p:par>
                        <p:par>
                          <p:cTn id="76" fill="hold">
                            <p:stCondLst>
                              <p:cond delay="2300"/>
                            </p:stCondLst>
                            <p:childTnLst>
                              <p:par>
                                <p:cTn id="77" presetID="1" presetClass="entr" presetSubtype="0" fill="hold" grpId="0" nodeType="afterEffect">
                                  <p:stCondLst>
                                    <p:cond delay="100"/>
                                  </p:stCondLst>
                                  <p:childTnLst>
                                    <p:set>
                                      <p:cBhvr>
                                        <p:cTn id="78" dur="1" fill="hold">
                                          <p:stCondLst>
                                            <p:cond delay="0"/>
                                          </p:stCondLst>
                                        </p:cTn>
                                        <p:tgtEl>
                                          <p:spTgt spid="122"/>
                                        </p:tgtEl>
                                        <p:attrNameLst>
                                          <p:attrName>style.visibility</p:attrName>
                                        </p:attrNameLst>
                                      </p:cBhvr>
                                      <p:to>
                                        <p:strVal val="visible"/>
                                      </p:to>
                                    </p:set>
                                  </p:childTnLst>
                                </p:cTn>
                              </p:par>
                            </p:childTnLst>
                          </p:cTn>
                        </p:par>
                        <p:par>
                          <p:cTn id="79" fill="hold">
                            <p:stCondLst>
                              <p:cond delay="2400"/>
                            </p:stCondLst>
                            <p:childTnLst>
                              <p:par>
                                <p:cTn id="80" presetID="1" presetClass="entr" presetSubtype="0" fill="hold" grpId="0" nodeType="afterEffect">
                                  <p:stCondLst>
                                    <p:cond delay="100"/>
                                  </p:stCondLst>
                                  <p:childTnLst>
                                    <p:set>
                                      <p:cBhvr>
                                        <p:cTn id="81" dur="1" fill="hold">
                                          <p:stCondLst>
                                            <p:cond delay="0"/>
                                          </p:stCondLst>
                                        </p:cTn>
                                        <p:tgtEl>
                                          <p:spTgt spid="123"/>
                                        </p:tgtEl>
                                        <p:attrNameLst>
                                          <p:attrName>style.visibility</p:attrName>
                                        </p:attrNameLst>
                                      </p:cBhvr>
                                      <p:to>
                                        <p:strVal val="visible"/>
                                      </p:to>
                                    </p:set>
                                  </p:childTnLst>
                                </p:cTn>
                              </p:par>
                            </p:childTnLst>
                          </p:cTn>
                        </p:par>
                        <p:par>
                          <p:cTn id="82" fill="hold">
                            <p:stCondLst>
                              <p:cond delay="2500"/>
                            </p:stCondLst>
                            <p:childTnLst>
                              <p:par>
                                <p:cTn id="83" presetID="1" presetClass="entr" presetSubtype="0" fill="hold" grpId="0" nodeType="afterEffect">
                                  <p:stCondLst>
                                    <p:cond delay="100"/>
                                  </p:stCondLst>
                                  <p:childTnLst>
                                    <p:set>
                                      <p:cBhvr>
                                        <p:cTn id="84" dur="1" fill="hold">
                                          <p:stCondLst>
                                            <p:cond delay="0"/>
                                          </p:stCondLst>
                                        </p:cTn>
                                        <p:tgtEl>
                                          <p:spTgt spid="124"/>
                                        </p:tgtEl>
                                        <p:attrNameLst>
                                          <p:attrName>style.visibility</p:attrName>
                                        </p:attrNameLst>
                                      </p:cBhvr>
                                      <p:to>
                                        <p:strVal val="visible"/>
                                      </p:to>
                                    </p:set>
                                  </p:childTnLst>
                                </p:cTn>
                              </p:par>
                            </p:childTnLst>
                          </p:cTn>
                        </p:par>
                        <p:par>
                          <p:cTn id="85" fill="hold">
                            <p:stCondLst>
                              <p:cond delay="2600"/>
                            </p:stCondLst>
                            <p:childTnLst>
                              <p:par>
                                <p:cTn id="86" presetID="1" presetClass="entr" presetSubtype="0" fill="hold" grpId="0" nodeType="afterEffect">
                                  <p:stCondLst>
                                    <p:cond delay="100"/>
                                  </p:stCondLst>
                                  <p:childTnLst>
                                    <p:set>
                                      <p:cBhvr>
                                        <p:cTn id="87" dur="1" fill="hold">
                                          <p:stCondLst>
                                            <p:cond delay="0"/>
                                          </p:stCondLst>
                                        </p:cTn>
                                        <p:tgtEl>
                                          <p:spTgt spid="125"/>
                                        </p:tgtEl>
                                        <p:attrNameLst>
                                          <p:attrName>style.visibility</p:attrName>
                                        </p:attrNameLst>
                                      </p:cBhvr>
                                      <p:to>
                                        <p:strVal val="visible"/>
                                      </p:to>
                                    </p:set>
                                  </p:childTnLst>
                                </p:cTn>
                              </p:par>
                            </p:childTnLst>
                          </p:cTn>
                        </p:par>
                        <p:par>
                          <p:cTn id="88" fill="hold">
                            <p:stCondLst>
                              <p:cond delay="2700"/>
                            </p:stCondLst>
                            <p:childTnLst>
                              <p:par>
                                <p:cTn id="89" presetID="1" presetClass="entr" presetSubtype="0" fill="hold" grpId="0" nodeType="afterEffect">
                                  <p:stCondLst>
                                    <p:cond delay="100"/>
                                  </p:stCondLst>
                                  <p:childTnLst>
                                    <p:set>
                                      <p:cBhvr>
                                        <p:cTn id="90" dur="1" fill="hold">
                                          <p:stCondLst>
                                            <p:cond delay="0"/>
                                          </p:stCondLst>
                                        </p:cTn>
                                        <p:tgtEl>
                                          <p:spTgt spid="126"/>
                                        </p:tgtEl>
                                        <p:attrNameLst>
                                          <p:attrName>style.visibility</p:attrName>
                                        </p:attrNameLst>
                                      </p:cBhvr>
                                      <p:to>
                                        <p:strVal val="visible"/>
                                      </p:to>
                                    </p:set>
                                  </p:childTnLst>
                                </p:cTn>
                              </p:par>
                            </p:childTnLst>
                          </p:cTn>
                        </p:par>
                        <p:par>
                          <p:cTn id="91" fill="hold">
                            <p:stCondLst>
                              <p:cond delay="2800"/>
                            </p:stCondLst>
                            <p:childTnLst>
                              <p:par>
                                <p:cTn id="92" presetID="1" presetClass="entr" presetSubtype="0" fill="hold" grpId="0" nodeType="afterEffect">
                                  <p:stCondLst>
                                    <p:cond delay="100"/>
                                  </p:stCondLst>
                                  <p:childTnLst>
                                    <p:set>
                                      <p:cBhvr>
                                        <p:cTn id="93" dur="1" fill="hold">
                                          <p:stCondLst>
                                            <p:cond delay="0"/>
                                          </p:stCondLst>
                                        </p:cTn>
                                        <p:tgtEl>
                                          <p:spTgt spid="127"/>
                                        </p:tgtEl>
                                        <p:attrNameLst>
                                          <p:attrName>style.visibility</p:attrName>
                                        </p:attrNameLst>
                                      </p:cBhvr>
                                      <p:to>
                                        <p:strVal val="visible"/>
                                      </p:to>
                                    </p:set>
                                  </p:childTnLst>
                                </p:cTn>
                              </p:par>
                            </p:childTnLst>
                          </p:cTn>
                        </p:par>
                        <p:par>
                          <p:cTn id="94" fill="hold">
                            <p:stCondLst>
                              <p:cond delay="2900"/>
                            </p:stCondLst>
                            <p:childTnLst>
                              <p:par>
                                <p:cTn id="95" presetID="1" presetClass="entr" presetSubtype="0" fill="hold" grpId="0" nodeType="afterEffect">
                                  <p:stCondLst>
                                    <p:cond delay="100"/>
                                  </p:stCondLst>
                                  <p:childTnLst>
                                    <p:set>
                                      <p:cBhvr>
                                        <p:cTn id="96" dur="1" fill="hold">
                                          <p:stCondLst>
                                            <p:cond delay="0"/>
                                          </p:stCondLst>
                                        </p:cTn>
                                        <p:tgtEl>
                                          <p:spTgt spid="128"/>
                                        </p:tgtEl>
                                        <p:attrNameLst>
                                          <p:attrName>style.visibility</p:attrName>
                                        </p:attrNameLst>
                                      </p:cBhvr>
                                      <p:to>
                                        <p:strVal val="visible"/>
                                      </p:to>
                                    </p:set>
                                  </p:childTnLst>
                                </p:cTn>
                              </p:par>
                            </p:childTnLst>
                          </p:cTn>
                        </p:par>
                        <p:par>
                          <p:cTn id="97" fill="hold">
                            <p:stCondLst>
                              <p:cond delay="3000"/>
                            </p:stCondLst>
                            <p:childTnLst>
                              <p:par>
                                <p:cTn id="98" presetID="1" presetClass="entr" presetSubtype="0" fill="hold" grpId="0" nodeType="afterEffect">
                                  <p:stCondLst>
                                    <p:cond delay="100"/>
                                  </p:stCondLst>
                                  <p:childTnLst>
                                    <p:set>
                                      <p:cBhvr>
                                        <p:cTn id="99" dur="1" fill="hold">
                                          <p:stCondLst>
                                            <p:cond delay="0"/>
                                          </p:stCondLst>
                                        </p:cTn>
                                        <p:tgtEl>
                                          <p:spTgt spid="129"/>
                                        </p:tgtEl>
                                        <p:attrNameLst>
                                          <p:attrName>style.visibility</p:attrName>
                                        </p:attrNameLst>
                                      </p:cBhvr>
                                      <p:to>
                                        <p:strVal val="visible"/>
                                      </p:to>
                                    </p:set>
                                  </p:childTnLst>
                                </p:cTn>
                              </p:par>
                            </p:childTnLst>
                          </p:cTn>
                        </p:par>
                        <p:par>
                          <p:cTn id="100" fill="hold">
                            <p:stCondLst>
                              <p:cond delay="3100"/>
                            </p:stCondLst>
                            <p:childTnLst>
                              <p:par>
                                <p:cTn id="101" presetID="1" presetClass="entr" presetSubtype="0" fill="hold" grpId="0" nodeType="afterEffect">
                                  <p:stCondLst>
                                    <p:cond delay="100"/>
                                  </p:stCondLst>
                                  <p:childTnLst>
                                    <p:set>
                                      <p:cBhvr>
                                        <p:cTn id="102" dur="1" fill="hold">
                                          <p:stCondLst>
                                            <p:cond delay="0"/>
                                          </p:stCondLst>
                                        </p:cTn>
                                        <p:tgtEl>
                                          <p:spTgt spid="130"/>
                                        </p:tgtEl>
                                        <p:attrNameLst>
                                          <p:attrName>style.visibility</p:attrName>
                                        </p:attrNameLst>
                                      </p:cBhvr>
                                      <p:to>
                                        <p:strVal val="visible"/>
                                      </p:to>
                                    </p:set>
                                  </p:childTnLst>
                                </p:cTn>
                              </p:par>
                            </p:childTnLst>
                          </p:cTn>
                        </p:par>
                        <p:par>
                          <p:cTn id="103" fill="hold">
                            <p:stCondLst>
                              <p:cond delay="3200"/>
                            </p:stCondLst>
                            <p:childTnLst>
                              <p:par>
                                <p:cTn id="104" presetID="1" presetClass="entr" presetSubtype="0" fill="hold" grpId="0" nodeType="afterEffect">
                                  <p:stCondLst>
                                    <p:cond delay="100"/>
                                  </p:stCondLst>
                                  <p:childTnLst>
                                    <p:set>
                                      <p:cBhvr>
                                        <p:cTn id="105" dur="1" fill="hold">
                                          <p:stCondLst>
                                            <p:cond delay="0"/>
                                          </p:stCondLst>
                                        </p:cTn>
                                        <p:tgtEl>
                                          <p:spTgt spid="131"/>
                                        </p:tgtEl>
                                        <p:attrNameLst>
                                          <p:attrName>style.visibility</p:attrName>
                                        </p:attrNameLst>
                                      </p:cBhvr>
                                      <p:to>
                                        <p:strVal val="visible"/>
                                      </p:to>
                                    </p:set>
                                  </p:childTnLst>
                                </p:cTn>
                              </p:par>
                            </p:childTnLst>
                          </p:cTn>
                        </p:par>
                        <p:par>
                          <p:cTn id="106" fill="hold">
                            <p:stCondLst>
                              <p:cond delay="3300"/>
                            </p:stCondLst>
                            <p:childTnLst>
                              <p:par>
                                <p:cTn id="107" presetID="1" presetClass="entr" presetSubtype="0" fill="hold" grpId="0" nodeType="afterEffect">
                                  <p:stCondLst>
                                    <p:cond delay="100"/>
                                  </p:stCondLst>
                                  <p:childTnLst>
                                    <p:set>
                                      <p:cBhvr>
                                        <p:cTn id="108" dur="1" fill="hold">
                                          <p:stCondLst>
                                            <p:cond delay="0"/>
                                          </p:stCondLst>
                                        </p:cTn>
                                        <p:tgtEl>
                                          <p:spTgt spid="132"/>
                                        </p:tgtEl>
                                        <p:attrNameLst>
                                          <p:attrName>style.visibility</p:attrName>
                                        </p:attrNameLst>
                                      </p:cBhvr>
                                      <p:to>
                                        <p:strVal val="visible"/>
                                      </p:to>
                                    </p:set>
                                  </p:childTnLst>
                                </p:cTn>
                              </p:par>
                            </p:childTnLst>
                          </p:cTn>
                        </p:par>
                        <p:par>
                          <p:cTn id="109" fill="hold">
                            <p:stCondLst>
                              <p:cond delay="3400"/>
                            </p:stCondLst>
                            <p:childTnLst>
                              <p:par>
                                <p:cTn id="110" presetID="1" presetClass="entr" presetSubtype="0" fill="hold" grpId="0" nodeType="afterEffect">
                                  <p:stCondLst>
                                    <p:cond delay="100"/>
                                  </p:stCondLst>
                                  <p:childTnLst>
                                    <p:set>
                                      <p:cBhvr>
                                        <p:cTn id="111" dur="1" fill="hold">
                                          <p:stCondLst>
                                            <p:cond delay="0"/>
                                          </p:stCondLst>
                                        </p:cTn>
                                        <p:tgtEl>
                                          <p:spTgt spid="133"/>
                                        </p:tgtEl>
                                        <p:attrNameLst>
                                          <p:attrName>style.visibility</p:attrName>
                                        </p:attrNameLst>
                                      </p:cBhvr>
                                      <p:to>
                                        <p:strVal val="visible"/>
                                      </p:to>
                                    </p:set>
                                  </p:childTnLst>
                                </p:cTn>
                              </p:par>
                            </p:childTnLst>
                          </p:cTn>
                        </p:par>
                        <p:par>
                          <p:cTn id="112" fill="hold">
                            <p:stCondLst>
                              <p:cond delay="3500"/>
                            </p:stCondLst>
                            <p:childTnLst>
                              <p:par>
                                <p:cTn id="113" presetID="1" presetClass="entr" presetSubtype="0" fill="hold" grpId="0" nodeType="afterEffect">
                                  <p:stCondLst>
                                    <p:cond delay="100"/>
                                  </p:stCondLst>
                                  <p:childTnLst>
                                    <p:set>
                                      <p:cBhvr>
                                        <p:cTn id="114" dur="1" fill="hold">
                                          <p:stCondLst>
                                            <p:cond delay="0"/>
                                          </p:stCondLst>
                                        </p:cTn>
                                        <p:tgtEl>
                                          <p:spTgt spid="134"/>
                                        </p:tgtEl>
                                        <p:attrNameLst>
                                          <p:attrName>style.visibility</p:attrName>
                                        </p:attrNameLst>
                                      </p:cBhvr>
                                      <p:to>
                                        <p:strVal val="visible"/>
                                      </p:to>
                                    </p:set>
                                  </p:childTnLst>
                                </p:cTn>
                              </p:par>
                            </p:childTnLst>
                          </p:cTn>
                        </p:par>
                        <p:par>
                          <p:cTn id="115" fill="hold">
                            <p:stCondLst>
                              <p:cond delay="3600"/>
                            </p:stCondLst>
                            <p:childTnLst>
                              <p:par>
                                <p:cTn id="116" presetID="1" presetClass="entr" presetSubtype="0" fill="hold" grpId="0" nodeType="afterEffect">
                                  <p:stCondLst>
                                    <p:cond delay="100"/>
                                  </p:stCondLst>
                                  <p:childTnLst>
                                    <p:set>
                                      <p:cBhvr>
                                        <p:cTn id="117" dur="1" fill="hold">
                                          <p:stCondLst>
                                            <p:cond delay="0"/>
                                          </p:stCondLst>
                                        </p:cTn>
                                        <p:tgtEl>
                                          <p:spTgt spid="135"/>
                                        </p:tgtEl>
                                        <p:attrNameLst>
                                          <p:attrName>style.visibility</p:attrName>
                                        </p:attrNameLst>
                                      </p:cBhvr>
                                      <p:to>
                                        <p:strVal val="visible"/>
                                      </p:to>
                                    </p:set>
                                  </p:childTnLst>
                                </p:cTn>
                              </p:par>
                            </p:childTnLst>
                          </p:cTn>
                        </p:par>
                        <p:par>
                          <p:cTn id="118" fill="hold">
                            <p:stCondLst>
                              <p:cond delay="3700"/>
                            </p:stCondLst>
                            <p:childTnLst>
                              <p:par>
                                <p:cTn id="119" presetID="1" presetClass="entr" presetSubtype="0" fill="hold" grpId="0" nodeType="afterEffect">
                                  <p:stCondLst>
                                    <p:cond delay="100"/>
                                  </p:stCondLst>
                                  <p:childTnLst>
                                    <p:set>
                                      <p:cBhvr>
                                        <p:cTn id="120" dur="1" fill="hold">
                                          <p:stCondLst>
                                            <p:cond delay="0"/>
                                          </p:stCondLst>
                                        </p:cTn>
                                        <p:tgtEl>
                                          <p:spTgt spid="136"/>
                                        </p:tgtEl>
                                        <p:attrNameLst>
                                          <p:attrName>style.visibility</p:attrName>
                                        </p:attrNameLst>
                                      </p:cBhvr>
                                      <p:to>
                                        <p:strVal val="visible"/>
                                      </p:to>
                                    </p:set>
                                  </p:childTnLst>
                                </p:cTn>
                              </p:par>
                            </p:childTnLst>
                          </p:cTn>
                        </p:par>
                        <p:par>
                          <p:cTn id="121" fill="hold">
                            <p:stCondLst>
                              <p:cond delay="3800"/>
                            </p:stCondLst>
                            <p:childTnLst>
                              <p:par>
                                <p:cTn id="122" presetID="1" presetClass="entr" presetSubtype="0" fill="hold" grpId="0" nodeType="afterEffect">
                                  <p:stCondLst>
                                    <p:cond delay="100"/>
                                  </p:stCondLst>
                                  <p:childTnLst>
                                    <p:set>
                                      <p:cBhvr>
                                        <p:cTn id="123" dur="1" fill="hold">
                                          <p:stCondLst>
                                            <p:cond delay="0"/>
                                          </p:stCondLst>
                                        </p:cTn>
                                        <p:tgtEl>
                                          <p:spTgt spid="137"/>
                                        </p:tgtEl>
                                        <p:attrNameLst>
                                          <p:attrName>style.visibility</p:attrName>
                                        </p:attrNameLst>
                                      </p:cBhvr>
                                      <p:to>
                                        <p:strVal val="visible"/>
                                      </p:to>
                                    </p:set>
                                  </p:childTnLst>
                                </p:cTn>
                              </p:par>
                            </p:childTnLst>
                          </p:cTn>
                        </p:par>
                        <p:par>
                          <p:cTn id="124" fill="hold">
                            <p:stCondLst>
                              <p:cond delay="3900"/>
                            </p:stCondLst>
                            <p:childTnLst>
                              <p:par>
                                <p:cTn id="125" presetID="1" presetClass="entr" presetSubtype="0" fill="hold" grpId="0" nodeType="afterEffect">
                                  <p:stCondLst>
                                    <p:cond delay="100"/>
                                  </p:stCondLst>
                                  <p:childTnLst>
                                    <p:set>
                                      <p:cBhvr>
                                        <p:cTn id="126" dur="1" fill="hold">
                                          <p:stCondLst>
                                            <p:cond delay="0"/>
                                          </p:stCondLst>
                                        </p:cTn>
                                        <p:tgtEl>
                                          <p:spTgt spid="138"/>
                                        </p:tgtEl>
                                        <p:attrNameLst>
                                          <p:attrName>style.visibility</p:attrName>
                                        </p:attrNameLst>
                                      </p:cBhvr>
                                      <p:to>
                                        <p:strVal val="visible"/>
                                      </p:to>
                                    </p:set>
                                  </p:childTnLst>
                                </p:cTn>
                              </p:par>
                            </p:childTnLst>
                          </p:cTn>
                        </p:par>
                        <p:par>
                          <p:cTn id="127" fill="hold">
                            <p:stCondLst>
                              <p:cond delay="4000"/>
                            </p:stCondLst>
                            <p:childTnLst>
                              <p:par>
                                <p:cTn id="128" presetID="1" presetClass="entr" presetSubtype="0" fill="hold" grpId="0" nodeType="afterEffect">
                                  <p:stCondLst>
                                    <p:cond delay="100"/>
                                  </p:stCondLst>
                                  <p:childTnLst>
                                    <p:set>
                                      <p:cBhvr>
                                        <p:cTn id="129" dur="1" fill="hold">
                                          <p:stCondLst>
                                            <p:cond delay="0"/>
                                          </p:stCondLst>
                                        </p:cTn>
                                        <p:tgtEl>
                                          <p:spTgt spid="139"/>
                                        </p:tgtEl>
                                        <p:attrNameLst>
                                          <p:attrName>style.visibility</p:attrName>
                                        </p:attrNameLst>
                                      </p:cBhvr>
                                      <p:to>
                                        <p:strVal val="visible"/>
                                      </p:to>
                                    </p:set>
                                  </p:childTnLst>
                                </p:cTn>
                              </p:par>
                            </p:childTnLst>
                          </p:cTn>
                        </p:par>
                        <p:par>
                          <p:cTn id="130" fill="hold">
                            <p:stCondLst>
                              <p:cond delay="4100"/>
                            </p:stCondLst>
                            <p:childTnLst>
                              <p:par>
                                <p:cTn id="131" presetID="1" presetClass="entr" presetSubtype="0" fill="hold" grpId="0" nodeType="afterEffect">
                                  <p:stCondLst>
                                    <p:cond delay="100"/>
                                  </p:stCondLst>
                                  <p:childTnLst>
                                    <p:set>
                                      <p:cBhvr>
                                        <p:cTn id="132" dur="1" fill="hold">
                                          <p:stCondLst>
                                            <p:cond delay="0"/>
                                          </p:stCondLst>
                                        </p:cTn>
                                        <p:tgtEl>
                                          <p:spTgt spid="140"/>
                                        </p:tgtEl>
                                        <p:attrNameLst>
                                          <p:attrName>style.visibility</p:attrName>
                                        </p:attrNameLst>
                                      </p:cBhvr>
                                      <p:to>
                                        <p:strVal val="visible"/>
                                      </p:to>
                                    </p:set>
                                  </p:childTnLst>
                                </p:cTn>
                              </p:par>
                            </p:childTnLst>
                          </p:cTn>
                        </p:par>
                        <p:par>
                          <p:cTn id="133" fill="hold">
                            <p:stCondLst>
                              <p:cond delay="4200"/>
                            </p:stCondLst>
                            <p:childTnLst>
                              <p:par>
                                <p:cTn id="134" presetID="1" presetClass="entr" presetSubtype="0" fill="hold" grpId="0" nodeType="afterEffect">
                                  <p:stCondLst>
                                    <p:cond delay="100"/>
                                  </p:stCondLst>
                                  <p:childTnLst>
                                    <p:set>
                                      <p:cBhvr>
                                        <p:cTn id="135" dur="1" fill="hold">
                                          <p:stCondLst>
                                            <p:cond delay="0"/>
                                          </p:stCondLst>
                                        </p:cTn>
                                        <p:tgtEl>
                                          <p:spTgt spid="141"/>
                                        </p:tgtEl>
                                        <p:attrNameLst>
                                          <p:attrName>style.visibility</p:attrName>
                                        </p:attrNameLst>
                                      </p:cBhvr>
                                      <p:to>
                                        <p:strVal val="visible"/>
                                      </p:to>
                                    </p:set>
                                  </p:childTnLst>
                                </p:cTn>
                              </p:par>
                            </p:childTnLst>
                          </p:cTn>
                        </p:par>
                        <p:par>
                          <p:cTn id="136" fill="hold">
                            <p:stCondLst>
                              <p:cond delay="4300"/>
                            </p:stCondLst>
                            <p:childTnLst>
                              <p:par>
                                <p:cTn id="137" presetID="1" presetClass="entr" presetSubtype="0" fill="hold" grpId="0" nodeType="afterEffect">
                                  <p:stCondLst>
                                    <p:cond delay="100"/>
                                  </p:stCondLst>
                                  <p:childTnLst>
                                    <p:set>
                                      <p:cBhvr>
                                        <p:cTn id="138" dur="1" fill="hold">
                                          <p:stCondLst>
                                            <p:cond delay="0"/>
                                          </p:stCondLst>
                                        </p:cTn>
                                        <p:tgtEl>
                                          <p:spTgt spid="142"/>
                                        </p:tgtEl>
                                        <p:attrNameLst>
                                          <p:attrName>style.visibility</p:attrName>
                                        </p:attrNameLst>
                                      </p:cBhvr>
                                      <p:to>
                                        <p:strVal val="visible"/>
                                      </p:to>
                                    </p:set>
                                  </p:childTnLst>
                                </p:cTn>
                              </p:par>
                            </p:childTnLst>
                          </p:cTn>
                        </p:par>
                        <p:par>
                          <p:cTn id="139" fill="hold">
                            <p:stCondLst>
                              <p:cond delay="4400"/>
                            </p:stCondLst>
                            <p:childTnLst>
                              <p:par>
                                <p:cTn id="140" presetID="1" presetClass="entr" presetSubtype="0" fill="hold" grpId="0" nodeType="afterEffect">
                                  <p:stCondLst>
                                    <p:cond delay="100"/>
                                  </p:stCondLst>
                                  <p:childTnLst>
                                    <p:set>
                                      <p:cBhvr>
                                        <p:cTn id="141" dur="1" fill="hold">
                                          <p:stCondLst>
                                            <p:cond delay="0"/>
                                          </p:stCondLst>
                                        </p:cTn>
                                        <p:tgtEl>
                                          <p:spTgt spid="143"/>
                                        </p:tgtEl>
                                        <p:attrNameLst>
                                          <p:attrName>style.visibility</p:attrName>
                                        </p:attrNameLst>
                                      </p:cBhvr>
                                      <p:to>
                                        <p:strVal val="visible"/>
                                      </p:to>
                                    </p:set>
                                  </p:childTnLst>
                                </p:cTn>
                              </p:par>
                            </p:childTnLst>
                          </p:cTn>
                        </p:par>
                        <p:par>
                          <p:cTn id="142" fill="hold">
                            <p:stCondLst>
                              <p:cond delay="4500"/>
                            </p:stCondLst>
                            <p:childTnLst>
                              <p:par>
                                <p:cTn id="143" presetID="1" presetClass="entr" presetSubtype="0" fill="hold" grpId="0" nodeType="afterEffect">
                                  <p:stCondLst>
                                    <p:cond delay="100"/>
                                  </p:stCondLst>
                                  <p:childTnLst>
                                    <p:set>
                                      <p:cBhvr>
                                        <p:cTn id="144" dur="1" fill="hold">
                                          <p:stCondLst>
                                            <p:cond delay="0"/>
                                          </p:stCondLst>
                                        </p:cTn>
                                        <p:tgtEl>
                                          <p:spTgt spid="144"/>
                                        </p:tgtEl>
                                        <p:attrNameLst>
                                          <p:attrName>style.visibility</p:attrName>
                                        </p:attrNameLst>
                                      </p:cBhvr>
                                      <p:to>
                                        <p:strVal val="visible"/>
                                      </p:to>
                                    </p:set>
                                  </p:childTnLst>
                                </p:cTn>
                              </p:par>
                            </p:childTnLst>
                          </p:cTn>
                        </p:par>
                        <p:par>
                          <p:cTn id="145" fill="hold">
                            <p:stCondLst>
                              <p:cond delay="4600"/>
                            </p:stCondLst>
                            <p:childTnLst>
                              <p:par>
                                <p:cTn id="146" presetID="1" presetClass="entr" presetSubtype="0" fill="hold" grpId="0" nodeType="afterEffect">
                                  <p:stCondLst>
                                    <p:cond delay="100"/>
                                  </p:stCondLst>
                                  <p:childTnLst>
                                    <p:set>
                                      <p:cBhvr>
                                        <p:cTn id="147" dur="1" fill="hold">
                                          <p:stCondLst>
                                            <p:cond delay="0"/>
                                          </p:stCondLst>
                                        </p:cTn>
                                        <p:tgtEl>
                                          <p:spTgt spid="145"/>
                                        </p:tgtEl>
                                        <p:attrNameLst>
                                          <p:attrName>style.visibility</p:attrName>
                                        </p:attrNameLst>
                                      </p:cBhvr>
                                      <p:to>
                                        <p:strVal val="visible"/>
                                      </p:to>
                                    </p:set>
                                  </p:childTnLst>
                                </p:cTn>
                              </p:par>
                            </p:childTnLst>
                          </p:cTn>
                        </p:par>
                        <p:par>
                          <p:cTn id="148" fill="hold">
                            <p:stCondLst>
                              <p:cond delay="4700"/>
                            </p:stCondLst>
                            <p:childTnLst>
                              <p:par>
                                <p:cTn id="149" presetID="22" presetClass="entr" presetSubtype="4" fill="hold" grpId="0" nodeType="afterEffect">
                                  <p:stCondLst>
                                    <p:cond delay="0"/>
                                  </p:stCondLst>
                                  <p:childTnLst>
                                    <p:set>
                                      <p:cBhvr>
                                        <p:cTn id="150" dur="1" fill="hold">
                                          <p:stCondLst>
                                            <p:cond delay="0"/>
                                          </p:stCondLst>
                                        </p:cTn>
                                        <p:tgtEl>
                                          <p:spTgt spid="5"/>
                                        </p:tgtEl>
                                        <p:attrNameLst>
                                          <p:attrName>style.visibility</p:attrName>
                                        </p:attrNameLst>
                                      </p:cBhvr>
                                      <p:to>
                                        <p:strVal val="visible"/>
                                      </p:to>
                                    </p:set>
                                    <p:animEffect transition="in" filter="wipe(down)">
                                      <p:cBhvr>
                                        <p:cTn id="151" dur="500"/>
                                        <p:tgtEl>
                                          <p:spTgt spid="5"/>
                                        </p:tgtEl>
                                      </p:cBhvr>
                                    </p:animEffect>
                                  </p:childTnLst>
                                </p:cTn>
                              </p:par>
                            </p:childTnLst>
                          </p:cTn>
                        </p:par>
                      </p:childTnLst>
                    </p:cTn>
                  </p:par>
                  <p:par>
                    <p:cTn id="152" fill="hold">
                      <p:stCondLst>
                        <p:cond delay="indefinite"/>
                      </p:stCondLst>
                      <p:childTnLst>
                        <p:par>
                          <p:cTn id="153" fill="hold">
                            <p:stCondLst>
                              <p:cond delay="0"/>
                            </p:stCondLst>
                            <p:childTnLst>
                              <p:par>
                                <p:cTn id="154" presetID="22" presetClass="entr" presetSubtype="4" fill="hold" nodeType="clickEffect">
                                  <p:stCondLst>
                                    <p:cond delay="0"/>
                                  </p:stCondLst>
                                  <p:childTnLst>
                                    <p:set>
                                      <p:cBhvr>
                                        <p:cTn id="155" dur="1" fill="hold">
                                          <p:stCondLst>
                                            <p:cond delay="0"/>
                                          </p:stCondLst>
                                        </p:cTn>
                                        <p:tgtEl>
                                          <p:spTgt spid="157"/>
                                        </p:tgtEl>
                                        <p:attrNameLst>
                                          <p:attrName>style.visibility</p:attrName>
                                        </p:attrNameLst>
                                      </p:cBhvr>
                                      <p:to>
                                        <p:strVal val="visible"/>
                                      </p:to>
                                    </p:set>
                                    <p:animEffect transition="in" filter="wipe(down)">
                                      <p:cBhvr>
                                        <p:cTn id="156" dur="500"/>
                                        <p:tgtEl>
                                          <p:spTgt spid="157"/>
                                        </p:tgtEl>
                                      </p:cBhvr>
                                    </p:animEffect>
                                  </p:childTnLst>
                                </p:cTn>
                              </p:par>
                            </p:childTnLst>
                          </p:cTn>
                        </p:par>
                      </p:childTnLst>
                    </p:cTn>
                  </p:par>
                  <p:par>
                    <p:cTn id="157" fill="hold">
                      <p:stCondLst>
                        <p:cond delay="indefinite"/>
                      </p:stCondLst>
                      <p:childTnLst>
                        <p:par>
                          <p:cTn id="158" fill="hold">
                            <p:stCondLst>
                              <p:cond delay="0"/>
                            </p:stCondLst>
                            <p:childTnLst>
                              <p:par>
                                <p:cTn id="159" presetID="22" presetClass="entr" presetSubtype="4" fill="hold" nodeType="clickEffect">
                                  <p:stCondLst>
                                    <p:cond delay="0"/>
                                  </p:stCondLst>
                                  <p:childTnLst>
                                    <p:set>
                                      <p:cBhvr>
                                        <p:cTn id="160" dur="1" fill="hold">
                                          <p:stCondLst>
                                            <p:cond delay="0"/>
                                          </p:stCondLst>
                                        </p:cTn>
                                        <p:tgtEl>
                                          <p:spTgt spid="146"/>
                                        </p:tgtEl>
                                        <p:attrNameLst>
                                          <p:attrName>style.visibility</p:attrName>
                                        </p:attrNameLst>
                                      </p:cBhvr>
                                      <p:to>
                                        <p:strVal val="visible"/>
                                      </p:to>
                                    </p:set>
                                    <p:animEffect transition="in" filter="wipe(down)">
                                      <p:cBhvr>
                                        <p:cTn id="161" dur="500"/>
                                        <p:tgtEl>
                                          <p:spTgt spid="146"/>
                                        </p:tgtEl>
                                      </p:cBhvr>
                                    </p:animEffect>
                                  </p:childTnLst>
                                </p:cTn>
                              </p:par>
                            </p:childTnLst>
                          </p:cTn>
                        </p:par>
                        <p:par>
                          <p:cTn id="162" fill="hold">
                            <p:stCondLst>
                              <p:cond delay="500"/>
                            </p:stCondLst>
                            <p:childTnLst>
                              <p:par>
                                <p:cTn id="163" presetID="22" presetClass="entr" presetSubtype="4" fill="hold" grpId="0" nodeType="afterEffect">
                                  <p:stCondLst>
                                    <p:cond delay="0"/>
                                  </p:stCondLst>
                                  <p:childTnLst>
                                    <p:set>
                                      <p:cBhvr>
                                        <p:cTn id="164" dur="1" fill="hold">
                                          <p:stCondLst>
                                            <p:cond delay="0"/>
                                          </p:stCondLst>
                                        </p:cTn>
                                        <p:tgtEl>
                                          <p:spTgt spid="7"/>
                                        </p:tgtEl>
                                        <p:attrNameLst>
                                          <p:attrName>style.visibility</p:attrName>
                                        </p:attrNameLst>
                                      </p:cBhvr>
                                      <p:to>
                                        <p:strVal val="visible"/>
                                      </p:to>
                                    </p:set>
                                    <p:animEffect transition="in" filter="wipe(down)">
                                      <p:cBhvr>
                                        <p:cTn id="165" dur="500"/>
                                        <p:tgtEl>
                                          <p:spTgt spid="7"/>
                                        </p:tgtEl>
                                      </p:cBhvr>
                                    </p:animEffect>
                                  </p:childTnLst>
                                </p:cTn>
                              </p:par>
                            </p:childTnLst>
                          </p:cTn>
                        </p:par>
                      </p:childTnLst>
                    </p:cTn>
                  </p:par>
                  <p:par>
                    <p:cTn id="166" fill="hold">
                      <p:stCondLst>
                        <p:cond delay="indefinite"/>
                      </p:stCondLst>
                      <p:childTnLst>
                        <p:par>
                          <p:cTn id="167" fill="hold">
                            <p:stCondLst>
                              <p:cond delay="0"/>
                            </p:stCondLst>
                            <p:childTnLst>
                              <p:par>
                                <p:cTn id="168" presetID="22" presetClass="entr" presetSubtype="4" fill="hold" nodeType="clickEffect">
                                  <p:stCondLst>
                                    <p:cond delay="0"/>
                                  </p:stCondLst>
                                  <p:childTnLst>
                                    <p:set>
                                      <p:cBhvr>
                                        <p:cTn id="169" dur="1" fill="hold">
                                          <p:stCondLst>
                                            <p:cond delay="0"/>
                                          </p:stCondLst>
                                        </p:cTn>
                                        <p:tgtEl>
                                          <p:spTgt spid="158"/>
                                        </p:tgtEl>
                                        <p:attrNameLst>
                                          <p:attrName>style.visibility</p:attrName>
                                        </p:attrNameLst>
                                      </p:cBhvr>
                                      <p:to>
                                        <p:strVal val="visible"/>
                                      </p:to>
                                    </p:set>
                                    <p:animEffect transition="in" filter="wipe(down)">
                                      <p:cBhvr>
                                        <p:cTn id="170" dur="5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2" grpId="0" animBg="1"/>
      <p:bldP spid="143" grpId="0" animBg="1"/>
      <p:bldP spid="144" grpId="0" animBg="1"/>
      <p:bldP spid="145" grpId="0" animBg="1"/>
      <p:bldP spid="5" grpId="0"/>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Historic:  Sequential access memory</a:t>
            </a:r>
            <a:endParaRPr lang="en-US" dirty="0"/>
          </a:p>
        </p:txBody>
      </p:sp>
      <p:sp>
        <p:nvSpPr>
          <p:cNvPr id="3" name="Content Placeholder 2"/>
          <p:cNvSpPr>
            <a:spLocks noGrp="1"/>
          </p:cNvSpPr>
          <p:nvPr>
            <p:ph idx="1"/>
          </p:nvPr>
        </p:nvSpPr>
        <p:spPr>
          <a:xfrm>
            <a:off x="457200" y="1159942"/>
            <a:ext cx="8229600" cy="5538628"/>
          </a:xfrm>
        </p:spPr>
        <p:txBody>
          <a:bodyPr>
            <a:normAutofit fontScale="77500" lnSpcReduction="20000"/>
          </a:bodyPr>
          <a:lstStyle/>
          <a:p>
            <a:r>
              <a:rPr lang="en-US" dirty="0"/>
              <a:t>Delay </a:t>
            </a:r>
            <a:r>
              <a:rPr lang="en-US" dirty="0" smtClean="0"/>
              <a:t>line (bits arranged in a </a:t>
            </a:r>
            <a:r>
              <a:rPr lang="en-US" i="1" dirty="0" smtClean="0"/>
              <a:t>conga line</a:t>
            </a:r>
            <a:r>
              <a:rPr lang="en-US" dirty="0" smtClean="0"/>
              <a:t>)</a:t>
            </a:r>
            <a:endParaRPr lang="en-US" dirty="0"/>
          </a:p>
          <a:p>
            <a:pPr lvl="1"/>
            <a:r>
              <a:rPr lang="en-US" dirty="0"/>
              <a:t>Literally “shout out bits” at point A sending them along a </a:t>
            </a:r>
            <a:r>
              <a:rPr lang="en-US" dirty="0" smtClean="0"/>
              <a:t>slow transport </a:t>
            </a:r>
            <a:r>
              <a:rPr lang="en-US" dirty="0"/>
              <a:t>path to point B some distance away</a:t>
            </a:r>
          </a:p>
          <a:p>
            <a:pPr lvl="1"/>
            <a:r>
              <a:rPr lang="en-US" dirty="0"/>
              <a:t>Listen to the shout at point B </a:t>
            </a:r>
            <a:r>
              <a:rPr lang="en-US" dirty="0" smtClean="0"/>
              <a:t>and </a:t>
            </a:r>
            <a:r>
              <a:rPr lang="en-US" dirty="0"/>
              <a:t>loop the bits back </a:t>
            </a:r>
            <a:r>
              <a:rPr lang="en-US" dirty="0" smtClean="0"/>
              <a:t>to A via a much </a:t>
            </a:r>
            <a:r>
              <a:rPr lang="en-US" dirty="0"/>
              <a:t>faster transport path</a:t>
            </a:r>
          </a:p>
          <a:p>
            <a:pPr lvl="1"/>
            <a:r>
              <a:rPr lang="en-US" dirty="0"/>
              <a:t>Keep the loop going as long as you want the bits in memory </a:t>
            </a:r>
          </a:p>
          <a:p>
            <a:pPr lvl="1"/>
            <a:r>
              <a:rPr lang="en-US" b="1" dirty="0"/>
              <a:t>Speed ratio</a:t>
            </a:r>
            <a:r>
              <a:rPr lang="en-US" dirty="0"/>
              <a:t> allows many bits to be </a:t>
            </a:r>
            <a:r>
              <a:rPr lang="en-US" dirty="0" smtClean="0"/>
              <a:t>in transit along </a:t>
            </a:r>
            <a:r>
              <a:rPr lang="en-US" dirty="0"/>
              <a:t>slow </a:t>
            </a:r>
            <a:r>
              <a:rPr lang="en-US" dirty="0" smtClean="0"/>
              <a:t>path</a:t>
            </a:r>
            <a:endParaRPr lang="en-US" dirty="0"/>
          </a:p>
          <a:p>
            <a:pPr lvl="1"/>
            <a:r>
              <a:rPr lang="en-US" dirty="0" smtClean="0"/>
              <a:t>Examples:</a:t>
            </a:r>
          </a:p>
          <a:p>
            <a:pPr lvl="2"/>
            <a:r>
              <a:rPr lang="en-US" dirty="0" smtClean="0"/>
              <a:t>mercury-filled </a:t>
            </a:r>
            <a:r>
              <a:rPr lang="en-US" dirty="0"/>
              <a:t>acoustic </a:t>
            </a:r>
            <a:r>
              <a:rPr lang="en-US" dirty="0" smtClean="0"/>
              <a:t>tubes</a:t>
            </a:r>
          </a:p>
          <a:p>
            <a:pPr lvl="2"/>
            <a:r>
              <a:rPr lang="en-US" dirty="0" smtClean="0"/>
              <a:t>coiled fiber </a:t>
            </a:r>
            <a:r>
              <a:rPr lang="en-US" dirty="0"/>
              <a:t>optic cable</a:t>
            </a:r>
          </a:p>
          <a:p>
            <a:r>
              <a:rPr lang="en-US" dirty="0" smtClean="0"/>
              <a:t>Magnetic tape</a:t>
            </a:r>
          </a:p>
          <a:p>
            <a:pPr lvl="1"/>
            <a:r>
              <a:rPr lang="en-US" dirty="0" smtClean="0"/>
              <a:t>Magnetize particles attached to a moving plastic film</a:t>
            </a:r>
          </a:p>
          <a:p>
            <a:pPr lvl="1"/>
            <a:r>
              <a:rPr lang="en-US" dirty="0" smtClean="0"/>
              <a:t>Access a particular memory location on the tape</a:t>
            </a:r>
            <a:endParaRPr lang="en-US" dirty="0"/>
          </a:p>
          <a:p>
            <a:pPr lvl="2"/>
            <a:r>
              <a:rPr lang="en-US" dirty="0"/>
              <a:t>Start up time</a:t>
            </a:r>
          </a:p>
          <a:p>
            <a:pPr lvl="2"/>
            <a:r>
              <a:rPr lang="en-US" dirty="0"/>
              <a:t>“Cruising” time to the location; may be quite a while</a:t>
            </a:r>
          </a:p>
          <a:p>
            <a:pPr lvl="2"/>
            <a:r>
              <a:rPr lang="en-US" dirty="0"/>
              <a:t>Read or write at the </a:t>
            </a:r>
            <a:r>
              <a:rPr lang="en-US" dirty="0" smtClean="0"/>
              <a:t>location</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31</a:t>
            </a:fld>
            <a:endParaRPr lang="en-US"/>
          </a:p>
        </p:txBody>
      </p:sp>
    </p:spTree>
    <p:extLst>
      <p:ext uri="{BB962C8B-B14F-4D97-AF65-F5344CB8AC3E}">
        <p14:creationId xmlns:p14="http://schemas.microsoft.com/office/powerpoint/2010/main" val="1000168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Historic magnetic tape</a:t>
            </a:r>
            <a:endParaRPr lang="en-US" dirty="0"/>
          </a:p>
        </p:txBody>
      </p:sp>
      <p:pic>
        <p:nvPicPr>
          <p:cNvPr id="6" name="CHM IBM tap drive edited.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87363" y="1178978"/>
            <a:ext cx="8247062" cy="4638675"/>
          </a:xfrm>
        </p:spPr>
      </p:pic>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32</a:t>
            </a:fld>
            <a:endParaRPr lang="en-US"/>
          </a:p>
        </p:txBody>
      </p:sp>
      <p:sp>
        <p:nvSpPr>
          <p:cNvPr id="7" name="TextBox 6"/>
          <p:cNvSpPr txBox="1"/>
          <p:nvPr/>
        </p:nvSpPr>
        <p:spPr>
          <a:xfrm>
            <a:off x="486830" y="6027820"/>
            <a:ext cx="8247595" cy="584775"/>
          </a:xfrm>
          <a:prstGeom prst="rect">
            <a:avLst/>
          </a:prstGeom>
          <a:noFill/>
        </p:spPr>
        <p:txBody>
          <a:bodyPr wrap="square" rtlCol="0">
            <a:spAutoFit/>
          </a:bodyPr>
          <a:lstStyle/>
          <a:p>
            <a:r>
              <a:rPr lang="de-DE" sz="1600" dirty="0" smtClean="0"/>
              <a:t>Video © George Adams, 07 </a:t>
            </a:r>
            <a:r>
              <a:rPr lang="de-DE" sz="1600" dirty="0" err="1" smtClean="0"/>
              <a:t>July</a:t>
            </a:r>
            <a:r>
              <a:rPr lang="de-DE" sz="1600" dirty="0" smtClean="0"/>
              <a:t> 2017.  </a:t>
            </a:r>
            <a:r>
              <a:rPr lang="de-DE" sz="1600" dirty="0" err="1" smtClean="0"/>
              <a:t>Filmed</a:t>
            </a:r>
            <a:r>
              <a:rPr lang="de-DE" sz="1600" dirty="0" smtClean="0"/>
              <a:t> at </a:t>
            </a:r>
            <a:r>
              <a:rPr lang="de-DE" sz="1600" dirty="0" err="1" smtClean="0"/>
              <a:t>the</a:t>
            </a:r>
            <a:r>
              <a:rPr lang="de-DE" sz="1600" dirty="0" smtClean="0"/>
              <a:t> Computer </a:t>
            </a:r>
            <a:r>
              <a:rPr lang="de-DE" sz="1600" dirty="0" err="1" smtClean="0"/>
              <a:t>History</a:t>
            </a:r>
            <a:r>
              <a:rPr lang="de-DE" sz="1600" dirty="0" smtClean="0"/>
              <a:t> Museum, Mountain View, CA </a:t>
            </a:r>
            <a:r>
              <a:rPr lang="de-DE" sz="1600" dirty="0" err="1" smtClean="0"/>
              <a:t>with</a:t>
            </a:r>
            <a:r>
              <a:rPr lang="de-DE" sz="1600" dirty="0" smtClean="0"/>
              <a:t> </a:t>
            </a:r>
            <a:r>
              <a:rPr lang="de-DE" sz="1600" dirty="0" err="1" smtClean="0"/>
              <a:t>the</a:t>
            </a:r>
            <a:r>
              <a:rPr lang="de-DE" sz="1600" dirty="0" smtClean="0"/>
              <a:t> </a:t>
            </a:r>
            <a:r>
              <a:rPr lang="de-DE" sz="1600" dirty="0" err="1" smtClean="0"/>
              <a:t>gracious</a:t>
            </a:r>
            <a:r>
              <a:rPr lang="de-DE" sz="1600" dirty="0" smtClean="0"/>
              <a:t> </a:t>
            </a:r>
            <a:r>
              <a:rPr lang="de-DE" sz="1600" dirty="0" err="1" smtClean="0"/>
              <a:t>help</a:t>
            </a:r>
            <a:r>
              <a:rPr lang="de-DE" sz="1600" dirty="0" smtClean="0"/>
              <a:t> </a:t>
            </a:r>
            <a:r>
              <a:rPr lang="de-DE" sz="1600" dirty="0" err="1" smtClean="0"/>
              <a:t>of</a:t>
            </a:r>
            <a:r>
              <a:rPr lang="de-DE" sz="1600" dirty="0" smtClean="0"/>
              <a:t> Ken Ross, </a:t>
            </a:r>
            <a:r>
              <a:rPr lang="de-DE" sz="1600" dirty="0" err="1" smtClean="0"/>
              <a:t>docent</a:t>
            </a:r>
            <a:r>
              <a:rPr lang="de-DE" sz="1600" dirty="0" smtClean="0"/>
              <a:t>.</a:t>
            </a:r>
            <a:endParaRPr lang="en-US" sz="1600" dirty="0"/>
          </a:p>
        </p:txBody>
      </p:sp>
    </p:spTree>
    <p:extLst>
      <p:ext uri="{BB962C8B-B14F-4D97-AF65-F5344CB8AC3E}">
        <p14:creationId xmlns:p14="http://schemas.microsoft.com/office/powerpoint/2010/main" val="107026476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Magnetic tape specs yesterday and today</a:t>
            </a:r>
            <a:endParaRPr lang="en-US" sz="3600" dirty="0"/>
          </a:p>
        </p:txBody>
      </p:sp>
      <p:sp>
        <p:nvSpPr>
          <p:cNvPr id="3" name="Content Placeholder 2"/>
          <p:cNvSpPr>
            <a:spLocks noGrp="1"/>
          </p:cNvSpPr>
          <p:nvPr>
            <p:ph idx="1"/>
          </p:nvPr>
        </p:nvSpPr>
        <p:spPr/>
        <p:txBody>
          <a:bodyPr/>
          <a:lstStyle/>
          <a:p>
            <a:r>
              <a:rPr lang="en-US" sz="2400" dirty="0" smtClean="0"/>
              <a:t>1952:  first IBM tape drive</a:t>
            </a:r>
          </a:p>
          <a:p>
            <a:pPr lvl="1"/>
            <a:r>
              <a:rPr lang="en-US" sz="2000" dirty="0" smtClean="0"/>
              <a:t>Magnetic particle slurry applied to plastic film and dried</a:t>
            </a:r>
          </a:p>
          <a:p>
            <a:pPr lvl="1"/>
            <a:r>
              <a:rPr lang="en-US" sz="2000" dirty="0" smtClean="0"/>
              <a:t>Areal read/write density </a:t>
            </a:r>
            <a:r>
              <a:rPr lang="en-US" sz="2000" dirty="0"/>
              <a:t>of 1,400 bits per square </a:t>
            </a:r>
            <a:r>
              <a:rPr lang="en-US" sz="2000" dirty="0" smtClean="0"/>
              <a:t>inch</a:t>
            </a:r>
          </a:p>
          <a:p>
            <a:pPr lvl="1"/>
            <a:r>
              <a:rPr lang="en-US" sz="2000" dirty="0"/>
              <a:t>C</a:t>
            </a:r>
            <a:r>
              <a:rPr lang="en-US" sz="2000" dirty="0" smtClean="0"/>
              <a:t>apacity </a:t>
            </a:r>
            <a:r>
              <a:rPr lang="en-US" sz="2000" dirty="0"/>
              <a:t>of </a:t>
            </a:r>
            <a:r>
              <a:rPr lang="en-US" sz="2000" dirty="0" smtClean="0"/>
              <a:t>1 tape approximately </a:t>
            </a:r>
            <a:r>
              <a:rPr lang="en-US" sz="2000" dirty="0"/>
              <a:t>2.3 </a:t>
            </a:r>
            <a:r>
              <a:rPr lang="en-US" sz="2000" dirty="0" smtClean="0"/>
              <a:t>Mbytes</a:t>
            </a:r>
          </a:p>
          <a:p>
            <a:r>
              <a:rPr lang="en-US" sz="2400" dirty="0" smtClean="0"/>
              <a:t>2017:  IBM Research and Sony Storage Media Solutions demonstrate</a:t>
            </a:r>
          </a:p>
          <a:p>
            <a:pPr lvl="1"/>
            <a:r>
              <a:rPr lang="en-US" sz="2000" dirty="0" smtClean="0"/>
              <a:t>Multi-layer sputtered media tape; 103x31 nanometer bit</a:t>
            </a:r>
          </a:p>
          <a:p>
            <a:pPr lvl="1"/>
            <a:r>
              <a:rPr lang="en-US" sz="2000" dirty="0" smtClean="0"/>
              <a:t>Areal density 201 gigabits per square inch</a:t>
            </a:r>
          </a:p>
          <a:p>
            <a:pPr lvl="1"/>
            <a:r>
              <a:rPr lang="en-US" sz="2000" dirty="0" smtClean="0"/>
              <a:t>Capacity of palm-sized cartridge is 330 terabytes</a:t>
            </a:r>
          </a:p>
          <a:p>
            <a:pPr lvl="1"/>
            <a:r>
              <a:rPr lang="en-US" sz="2000" dirty="0" smtClean="0"/>
              <a:t>Cost per bit stored for tape &lt;&lt; hard disk or flash memory</a:t>
            </a:r>
          </a:p>
          <a:p>
            <a:r>
              <a:rPr lang="en-US" sz="2400" dirty="0" smtClean="0"/>
              <a:t>Tape remains relevant today for massive archives with infrequent accesses</a:t>
            </a:r>
            <a:endParaRPr lang="en-US" sz="2400"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33</a:t>
            </a:fld>
            <a:endParaRPr lang="en-US"/>
          </a:p>
        </p:txBody>
      </p:sp>
    </p:spTree>
    <p:extLst>
      <p:ext uri="{BB962C8B-B14F-4D97-AF65-F5344CB8AC3E}">
        <p14:creationId xmlns:p14="http://schemas.microsoft.com/office/powerpoint/2010/main" val="14960842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26087" t="27594" r="29304" b="7863"/>
          <a:stretch/>
        </p:blipFill>
        <p:spPr>
          <a:xfrm>
            <a:off x="5064977" y="2122992"/>
            <a:ext cx="4079020" cy="4426393"/>
          </a:xfrm>
          <a:prstGeom prst="rect">
            <a:avLst/>
          </a:prstGeom>
        </p:spPr>
      </p:pic>
      <p:sp>
        <p:nvSpPr>
          <p:cNvPr id="5" name="Title 4"/>
          <p:cNvSpPr>
            <a:spLocks noGrp="1"/>
          </p:cNvSpPr>
          <p:nvPr>
            <p:ph type="title"/>
          </p:nvPr>
        </p:nvSpPr>
        <p:spPr>
          <a:xfrm>
            <a:off x="486830" y="330807"/>
            <a:ext cx="8240861" cy="745196"/>
          </a:xfrm>
        </p:spPr>
        <p:txBody>
          <a:bodyPr>
            <a:normAutofit fontScale="90000"/>
          </a:bodyPr>
          <a:lstStyle/>
          <a:p>
            <a:r>
              <a:rPr lang="en-US" dirty="0" smtClean="0"/>
              <a:t>Historic:  first random access memory, </a:t>
            </a:r>
            <a:r>
              <a:rPr lang="en-US" dirty="0"/>
              <a:t>Williams tube, </a:t>
            </a:r>
            <a:r>
              <a:rPr lang="en-US" dirty="0" smtClean="0"/>
              <a:t>same concept as DRAM</a:t>
            </a:r>
            <a:endParaRPr lang="en-US" dirty="0"/>
          </a:p>
        </p:txBody>
      </p:sp>
      <p:sp>
        <p:nvSpPr>
          <p:cNvPr id="10" name="TextBox 9"/>
          <p:cNvSpPr txBox="1"/>
          <p:nvPr/>
        </p:nvSpPr>
        <p:spPr>
          <a:xfrm>
            <a:off x="426601" y="1148886"/>
            <a:ext cx="8494762" cy="830997"/>
          </a:xfrm>
          <a:prstGeom prst="rect">
            <a:avLst/>
          </a:prstGeom>
          <a:noFill/>
        </p:spPr>
        <p:txBody>
          <a:bodyPr wrap="square" rtlCol="0">
            <a:spAutoFit/>
          </a:bodyPr>
          <a:lstStyle/>
          <a:p>
            <a:r>
              <a:rPr lang="en-US" sz="2400" dirty="0" smtClean="0"/>
              <a:t>Bits stored as a circa 2</a:t>
            </a:r>
            <a:r>
              <a:rPr lang="en-US" sz="2400" baseline="30000" dirty="0" smtClean="0"/>
              <a:t>10</a:t>
            </a:r>
            <a:r>
              <a:rPr lang="en-US" sz="2400" dirty="0" smtClean="0"/>
              <a:t> to 2</a:t>
            </a:r>
            <a:r>
              <a:rPr lang="en-US" sz="2400" baseline="30000" dirty="0" smtClean="0"/>
              <a:t>11</a:t>
            </a:r>
            <a:r>
              <a:rPr lang="en-US" sz="2400" dirty="0" smtClean="0"/>
              <a:t> array of </a:t>
            </a:r>
            <a:r>
              <a:rPr lang="en-US" sz="2400" b="1" dirty="0" smtClean="0"/>
              <a:t>charged spots </a:t>
            </a:r>
            <a:r>
              <a:rPr lang="en-US" sz="2400" dirty="0" smtClean="0"/>
              <a:t>created by an electron gun at left on white phosphor at right.  Volatile memory.</a:t>
            </a:r>
            <a:endParaRPr lang="en-US" sz="2400" dirty="0"/>
          </a:p>
        </p:txBody>
      </p:sp>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F616CA18-62AE-B34C-A151-070DF961BCFA}" type="slidenum">
              <a:rPr lang="en-US" smtClean="0">
                <a:solidFill>
                  <a:schemeClr val="tx1"/>
                </a:solidFill>
              </a:rPr>
              <a:pPr/>
              <a:t>34</a:t>
            </a:fld>
            <a:endParaRPr lang="en-US" dirty="0">
              <a:solidFill>
                <a:schemeClr val="tx1"/>
              </a:solidFill>
            </a:endParaRPr>
          </a:p>
        </p:txBody>
      </p:sp>
      <p:pic>
        <p:nvPicPr>
          <p:cNvPr id="6" name="Content Placeholder 5"/>
          <p:cNvPicPr>
            <a:picLocks noGrp="1" noChangeAspect="1"/>
          </p:cNvPicPr>
          <p:nvPr>
            <p:ph idx="1"/>
          </p:nvPr>
        </p:nvPicPr>
        <p:blipFill rotWithShape="1">
          <a:blip r:embed="rId3">
            <a:extLst>
              <a:ext uri="{28A0092B-C50C-407E-A947-70E740481C1C}">
                <a14:useLocalDpi xmlns:a14="http://schemas.microsoft.com/office/drawing/2010/main" val="0"/>
              </a:ext>
            </a:extLst>
          </a:blip>
          <a:srcRect t="25133" b="13833"/>
          <a:stretch/>
        </p:blipFill>
        <p:spPr>
          <a:xfrm>
            <a:off x="6393" y="2679583"/>
            <a:ext cx="4985224" cy="2282026"/>
          </a:xfrm>
        </p:spPr>
      </p:pic>
    </p:spTree>
    <p:extLst>
      <p:ext uri="{BB962C8B-B14F-4D97-AF65-F5344CB8AC3E}">
        <p14:creationId xmlns:p14="http://schemas.microsoft.com/office/powerpoint/2010/main" val="146923900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Historic:  Core memory (~1955 </a:t>
            </a:r>
            <a:r>
              <a:rPr lang="mr-IN" dirty="0" smtClean="0"/>
              <a:t>–</a:t>
            </a:r>
            <a:r>
              <a:rPr lang="en-US" dirty="0" smtClean="0"/>
              <a:t> 1975)</a:t>
            </a:r>
            <a:endParaRPr lang="en-US" dirty="0"/>
          </a:p>
        </p:txBody>
      </p:sp>
      <p:sp>
        <p:nvSpPr>
          <p:cNvPr id="3" name="Content Placeholder 2"/>
          <p:cNvSpPr>
            <a:spLocks noGrp="1"/>
          </p:cNvSpPr>
          <p:nvPr>
            <p:ph idx="1"/>
          </p:nvPr>
        </p:nvSpPr>
        <p:spPr>
          <a:xfrm>
            <a:off x="486830" y="1070914"/>
            <a:ext cx="8247965" cy="5334068"/>
          </a:xfrm>
        </p:spPr>
        <p:txBody>
          <a:bodyPr>
            <a:normAutofit/>
          </a:bodyPr>
          <a:lstStyle/>
          <a:p>
            <a:r>
              <a:rPr lang="en-US" dirty="0" smtClean="0"/>
              <a:t>Each bit stored as a direction, clockwise (CW) or counter-clockwise (CCW) of magnetization within a ferrite toroid; a true digital media</a:t>
            </a:r>
          </a:p>
          <a:p>
            <a:r>
              <a:rPr lang="en-US" dirty="0"/>
              <a:t>N</a:t>
            </a:r>
            <a:r>
              <a:rPr lang="en-US" dirty="0" smtClean="0"/>
              <a:t>on-volatile, plus </a:t>
            </a:r>
            <a:r>
              <a:rPr lang="en-US" dirty="0" err="1" smtClean="0"/>
              <a:t>EMP</a:t>
            </a:r>
            <a:r>
              <a:rPr lang="en-US" dirty="0" smtClean="0"/>
              <a:t> and radiation “hard”</a:t>
            </a:r>
          </a:p>
          <a:p>
            <a:r>
              <a:rPr lang="en-US" dirty="0" smtClean="0"/>
              <a:t>Origin of the term “core dump”</a:t>
            </a:r>
          </a:p>
          <a:p>
            <a:r>
              <a:rPr lang="en-US" i="1" dirty="0" smtClean="0"/>
              <a:t>Interesting characteristic:</a:t>
            </a:r>
            <a:r>
              <a:rPr lang="en-US" dirty="0" smtClean="0"/>
              <a:t>  </a:t>
            </a:r>
            <a:r>
              <a:rPr lang="en-US" dirty="0"/>
              <a:t>R</a:t>
            </a:r>
            <a:r>
              <a:rPr lang="en-US" dirty="0" smtClean="0"/>
              <a:t>eading a location is done by trying to reset that</a:t>
            </a:r>
            <a:br>
              <a:rPr lang="en-US" dirty="0" smtClean="0"/>
            </a:br>
            <a:r>
              <a:rPr lang="en-US" dirty="0" smtClean="0"/>
              <a:t>bit to 0</a:t>
            </a:r>
            <a:r>
              <a:rPr lang="en-US" dirty="0"/>
              <a:t> </a:t>
            </a:r>
            <a:r>
              <a:rPr lang="en-US" dirty="0" smtClean="0"/>
              <a:t>(called </a:t>
            </a:r>
            <a:r>
              <a:rPr lang="en-US" dirty="0" smtClean="0">
                <a:solidFill>
                  <a:srgbClr val="0000FF"/>
                </a:solidFill>
              </a:rPr>
              <a:t>destructive read</a:t>
            </a:r>
            <a:r>
              <a:rPr lang="en-US" dirty="0" smtClean="0"/>
              <a:t>);</a:t>
            </a:r>
            <a:br>
              <a:rPr lang="en-US" dirty="0" smtClean="0"/>
            </a:br>
            <a:r>
              <a:rPr lang="en-US" dirty="0" smtClean="0"/>
              <a:t>Must re-write 1 bits after reading</a:t>
            </a:r>
            <a:br>
              <a:rPr lang="en-US" dirty="0" smtClean="0"/>
            </a:br>
            <a:r>
              <a:rPr lang="en-US" dirty="0" smtClean="0"/>
              <a:t>them, 0 bits survive reading</a:t>
            </a:r>
            <a:endParaRPr lang="en-US" dirty="0"/>
          </a:p>
        </p:txBody>
      </p:sp>
      <p:grpSp>
        <p:nvGrpSpPr>
          <p:cNvPr id="7" name="Group 6"/>
          <p:cNvGrpSpPr/>
          <p:nvPr/>
        </p:nvGrpSpPr>
        <p:grpSpPr>
          <a:xfrm>
            <a:off x="6602625" y="4333384"/>
            <a:ext cx="2501900" cy="2476500"/>
            <a:chOff x="3213100" y="3860800"/>
            <a:chExt cx="2501900" cy="2476500"/>
          </a:xfrm>
        </p:grpSpPr>
        <p:sp>
          <p:nvSpPr>
            <p:cNvPr id="4" name="Donut 3"/>
            <p:cNvSpPr/>
            <p:nvPr/>
          </p:nvSpPr>
          <p:spPr>
            <a:xfrm>
              <a:off x="3213100" y="3860800"/>
              <a:ext cx="2501900" cy="2476500"/>
            </a:xfrm>
            <a:prstGeom prst="donut">
              <a:avLst/>
            </a:prstGeom>
            <a:solidFill>
              <a:schemeClr val="bg1">
                <a:lumMod val="6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5" name="Curved Down Arrow 4"/>
            <p:cNvSpPr/>
            <p:nvPr/>
          </p:nvSpPr>
          <p:spPr>
            <a:xfrm>
              <a:off x="3543300" y="4140200"/>
              <a:ext cx="1993900" cy="749300"/>
            </a:xfrm>
            <a:prstGeom prst="curvedDownArrow">
              <a:avLst/>
            </a:prstGeom>
            <a:solidFill>
              <a:srgbClr val="008000"/>
            </a:solidFill>
            <a:ln>
              <a:solidFill>
                <a:srgbClr val="292929"/>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400" baseline="42000" dirty="0" err="1" smtClean="0">
                  <a:solidFill>
                    <a:schemeClr val="tx1"/>
                  </a:solidFill>
                </a:rPr>
                <a:t>CW</a:t>
              </a:r>
              <a:endParaRPr lang="en-US" sz="4400" baseline="42000" dirty="0">
                <a:solidFill>
                  <a:schemeClr val="tx1"/>
                </a:solidFill>
              </a:endParaRPr>
            </a:p>
          </p:txBody>
        </p:sp>
        <p:sp>
          <p:nvSpPr>
            <p:cNvPr id="6" name="Curved Up Arrow 5"/>
            <p:cNvSpPr/>
            <p:nvPr/>
          </p:nvSpPr>
          <p:spPr>
            <a:xfrm>
              <a:off x="3505200" y="5270500"/>
              <a:ext cx="2082800" cy="792163"/>
            </a:xfrm>
            <a:prstGeom prst="curvedUpArrow">
              <a:avLst/>
            </a:prstGeom>
            <a:solidFill>
              <a:srgbClr val="0000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400" baseline="-40000" dirty="0" err="1" smtClean="0">
                  <a:solidFill>
                    <a:schemeClr val="tx1"/>
                  </a:solidFill>
                </a:rPr>
                <a:t>CCW</a:t>
              </a:r>
              <a:endParaRPr lang="en-US" sz="4400" baseline="-40000" dirty="0">
                <a:solidFill>
                  <a:schemeClr val="tx1"/>
                </a:solidFill>
              </a:endParaRPr>
            </a:p>
          </p:txBody>
        </p:sp>
      </p:grpSp>
      <p:sp>
        <p:nvSpPr>
          <p:cNvPr id="8" name="Date Placeholder 7"/>
          <p:cNvSpPr>
            <a:spLocks noGrp="1"/>
          </p:cNvSpPr>
          <p:nvPr>
            <p:ph type="dt" sz="half" idx="10"/>
          </p:nvPr>
        </p:nvSpPr>
        <p:spPr/>
        <p:txBody>
          <a:bodyPr/>
          <a:lstStyle/>
          <a:p>
            <a:r>
              <a:rPr lang="en-US" smtClean="0"/>
              <a:t>© 2017 by George B. Adams III</a:t>
            </a:r>
            <a:endParaRPr lang="en-US"/>
          </a:p>
        </p:txBody>
      </p:sp>
      <p:sp>
        <p:nvSpPr>
          <p:cNvPr id="9" name="Slide Number Placeholder 8"/>
          <p:cNvSpPr>
            <a:spLocks noGrp="1"/>
          </p:cNvSpPr>
          <p:nvPr>
            <p:ph type="sldNum" sz="quarter" idx="12"/>
          </p:nvPr>
        </p:nvSpPr>
        <p:spPr/>
        <p:txBody>
          <a:bodyPr/>
          <a:lstStyle/>
          <a:p>
            <a:fld id="{F616CA18-62AE-B34C-A151-070DF961BCFA}" type="slidenum">
              <a:rPr lang="en-US" smtClean="0"/>
              <a:pPr/>
              <a:t>35</a:t>
            </a:fld>
            <a:endParaRPr lang="en-US" dirty="0"/>
          </a:p>
        </p:txBody>
      </p:sp>
    </p:spTree>
    <p:extLst>
      <p:ext uri="{BB962C8B-B14F-4D97-AF65-F5344CB8AC3E}">
        <p14:creationId xmlns:p14="http://schemas.microsoft.com/office/powerpoint/2010/main" val="173291660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Evolution of ferrite cores</a:t>
            </a:r>
            <a:endParaRPr lang="en-US" dirty="0"/>
          </a:p>
        </p:txBody>
      </p:sp>
      <p:pic>
        <p:nvPicPr>
          <p:cNvPr id="6" name="Content Placeholder 5" descr="Ferrite Core size-performance sheet.png"/>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12094" r="-12094"/>
          <a:stretch/>
        </p:blipFill>
        <p:spPr>
          <a:xfrm>
            <a:off x="130584" y="1119673"/>
            <a:ext cx="3754438" cy="5385581"/>
          </a:xfrm>
        </p:spPr>
      </p:pic>
      <p:sp>
        <p:nvSpPr>
          <p:cNvPr id="9" name="Content Placeholder 8"/>
          <p:cNvSpPr>
            <a:spLocks noGrp="1"/>
          </p:cNvSpPr>
          <p:nvPr>
            <p:ph sz="half" idx="2"/>
          </p:nvPr>
        </p:nvSpPr>
        <p:spPr>
          <a:xfrm>
            <a:off x="3592435" y="1119673"/>
            <a:ext cx="5018165" cy="5385581"/>
          </a:xfrm>
        </p:spPr>
        <p:txBody>
          <a:bodyPr/>
          <a:lstStyle/>
          <a:p>
            <a:r>
              <a:rPr lang="en-US" dirty="0" smtClean="0"/>
              <a:t>1 mil = 10</a:t>
            </a:r>
            <a:r>
              <a:rPr lang="en-US" baseline="30000" dirty="0" smtClean="0"/>
              <a:t>-3</a:t>
            </a:r>
            <a:r>
              <a:rPr lang="en-US" dirty="0" smtClean="0"/>
              <a:t> inch = 0.0254 mm</a:t>
            </a:r>
          </a:p>
          <a:p>
            <a:r>
              <a:rPr lang="en-US" dirty="0" err="1"/>
              <a:t>u</a:t>
            </a:r>
            <a:r>
              <a:rPr lang="en-US" dirty="0" err="1" smtClean="0"/>
              <a:t>sec</a:t>
            </a:r>
            <a:r>
              <a:rPr lang="en-US" dirty="0" smtClean="0"/>
              <a:t> = microsecond = 10</a:t>
            </a:r>
            <a:r>
              <a:rPr lang="en-US" baseline="30000" dirty="0" smtClean="0"/>
              <a:t>-6</a:t>
            </a:r>
            <a:r>
              <a:rPr lang="en-US" dirty="0" smtClean="0"/>
              <a:t> sec</a:t>
            </a:r>
          </a:p>
          <a:p>
            <a:r>
              <a:rPr lang="en-US" dirty="0" smtClean="0"/>
              <a:t>Cost initially, $1/bit, eventually $0.01/bit</a:t>
            </a:r>
          </a:p>
          <a:p>
            <a:r>
              <a:rPr lang="en-US" dirty="0" smtClean="0"/>
              <a:t>Williams tubes were finicky, unreliable; had access times circa 25 microseconds</a:t>
            </a:r>
          </a:p>
          <a:p>
            <a:r>
              <a:rPr lang="en-US" dirty="0" smtClean="0"/>
              <a:t>Core was more reliable and considerably faster</a:t>
            </a:r>
          </a:p>
          <a:p>
            <a:r>
              <a:rPr lang="en-US" dirty="0" smtClean="0"/>
              <a:t>Core has no wear mechanism; infinite life, like transistors</a:t>
            </a:r>
          </a:p>
          <a:p>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36</a:t>
            </a:fld>
            <a:endParaRPr lang="en-US"/>
          </a:p>
        </p:txBody>
      </p:sp>
    </p:spTree>
    <p:extLst>
      <p:ext uri="{BB962C8B-B14F-4D97-AF65-F5344CB8AC3E}">
        <p14:creationId xmlns:p14="http://schemas.microsoft.com/office/powerpoint/2010/main" val="95609239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re memory CDC 6600.jpg"/>
          <p:cNvPicPr>
            <a:picLocks noChangeAspect="1"/>
          </p:cNvPicPr>
          <p:nvPr/>
        </p:nvPicPr>
        <p:blipFill rotWithShape="1">
          <a:blip r:embed="rId2">
            <a:extLst>
              <a:ext uri="{28A0092B-C50C-407E-A947-70E740481C1C}">
                <a14:useLocalDpi xmlns:a14="http://schemas.microsoft.com/office/drawing/2010/main" val="0"/>
              </a:ext>
            </a:extLst>
          </a:blip>
          <a:srcRect t="33038"/>
          <a:stretch/>
        </p:blipFill>
        <p:spPr>
          <a:xfrm>
            <a:off x="-1" y="-14"/>
            <a:ext cx="9140337" cy="4243610"/>
          </a:xfrm>
          <a:prstGeom prst="rect">
            <a:avLst/>
          </a:prstGeom>
        </p:spPr>
      </p:pic>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01BC6648-A2D1-2B45-B1A1-07A4BC236D8A}" type="slidenum">
              <a:rPr lang="en-US" smtClean="0"/>
              <a:pPr/>
              <a:t>37</a:t>
            </a:fld>
            <a:endParaRPr lang="en-US"/>
          </a:p>
        </p:txBody>
      </p:sp>
      <p:sp>
        <p:nvSpPr>
          <p:cNvPr id="5" name="TextBox 4"/>
          <p:cNvSpPr txBox="1"/>
          <p:nvPr/>
        </p:nvSpPr>
        <p:spPr>
          <a:xfrm>
            <a:off x="300762" y="4289339"/>
            <a:ext cx="8588426" cy="2062103"/>
          </a:xfrm>
          <a:prstGeom prst="rect">
            <a:avLst/>
          </a:prstGeom>
          <a:noFill/>
        </p:spPr>
        <p:txBody>
          <a:bodyPr wrap="square" rtlCol="0">
            <a:spAutoFit/>
          </a:bodyPr>
          <a:lstStyle/>
          <a:p>
            <a:r>
              <a:rPr lang="en-US" sz="3200" dirty="0" smtClean="0"/>
              <a:t>Close up of  CDC6600 main memory core “plane.”</a:t>
            </a:r>
          </a:p>
          <a:p>
            <a:r>
              <a:rPr lang="en-US" sz="3200" dirty="0"/>
              <a:t>U</a:t>
            </a:r>
            <a:r>
              <a:rPr lang="en-US" sz="3200" dirty="0" smtClean="0"/>
              <a:t>sed at Purdue for many years.</a:t>
            </a:r>
            <a:r>
              <a:rPr lang="en-US" sz="3200" dirty="0"/>
              <a:t> </a:t>
            </a:r>
            <a:r>
              <a:rPr lang="en-US" sz="3200" dirty="0" smtClean="0"/>
              <a:t> Cores threaded by hand while viewing them under a microscope. Manufacture was never successfully automated.</a:t>
            </a:r>
            <a:endParaRPr lang="en-US" sz="3200" dirty="0"/>
          </a:p>
        </p:txBody>
      </p:sp>
    </p:spTree>
    <p:extLst>
      <p:ext uri="{BB962C8B-B14F-4D97-AF65-F5344CB8AC3E}">
        <p14:creationId xmlns:p14="http://schemas.microsoft.com/office/powerpoint/2010/main" val="157220229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86830" y="213823"/>
            <a:ext cx="8240861" cy="1240080"/>
          </a:xfrm>
        </p:spPr>
        <p:txBody>
          <a:bodyPr/>
          <a:lstStyle/>
          <a:p>
            <a:r>
              <a:rPr lang="en-US" dirty="0" smtClean="0"/>
              <a:t>Who invented core memory?</a:t>
            </a:r>
            <a:br>
              <a:rPr lang="en-US" dirty="0" smtClean="0"/>
            </a:br>
            <a:r>
              <a:rPr lang="en-US" sz="2800" dirty="0"/>
              <a:t>(from Computer History Museum, Mountain View, CA)</a:t>
            </a:r>
            <a:endParaRPr lang="en-US" dirty="0"/>
          </a:p>
        </p:txBody>
      </p:sp>
      <p:sp>
        <p:nvSpPr>
          <p:cNvPr id="5" name="Content Placeholder 4"/>
          <p:cNvSpPr>
            <a:spLocks noGrp="1"/>
          </p:cNvSpPr>
          <p:nvPr>
            <p:ph idx="1"/>
          </p:nvPr>
        </p:nvSpPr>
        <p:spPr>
          <a:xfrm>
            <a:off x="486830" y="1537459"/>
            <a:ext cx="8247965" cy="4846351"/>
          </a:xfrm>
        </p:spPr>
        <p:txBody>
          <a:bodyPr/>
          <a:lstStyle/>
          <a:p>
            <a:r>
              <a:rPr lang="en-US" dirty="0" smtClean="0"/>
              <a:t>They say “Success </a:t>
            </a:r>
            <a:r>
              <a:rPr lang="en-US" dirty="0"/>
              <a:t>has a thousand </a:t>
            </a:r>
            <a:r>
              <a:rPr lang="en-US" dirty="0" smtClean="0"/>
              <a:t>parents”, or </a:t>
            </a:r>
            <a:r>
              <a:rPr lang="en-US" dirty="0"/>
              <a:t>in this case, at least, </a:t>
            </a:r>
            <a:r>
              <a:rPr lang="en-US" dirty="0" smtClean="0"/>
              <a:t>four</a:t>
            </a:r>
            <a:endParaRPr lang="en-US" dirty="0"/>
          </a:p>
          <a:p>
            <a:pPr lvl="1"/>
            <a:r>
              <a:rPr lang="en-US" dirty="0"/>
              <a:t>Amateur inventor (and street inspector for Los Angeles) Frederick </a:t>
            </a:r>
            <a:r>
              <a:rPr lang="en-US" dirty="0" err="1"/>
              <a:t>Viehe</a:t>
            </a:r>
            <a:r>
              <a:rPr lang="en-US" dirty="0"/>
              <a:t> filed a core memory patent in </a:t>
            </a:r>
            <a:r>
              <a:rPr lang="en-US" dirty="0" smtClean="0"/>
              <a:t>1947</a:t>
            </a:r>
          </a:p>
          <a:p>
            <a:pPr lvl="1"/>
            <a:r>
              <a:rPr lang="en-US" dirty="0" smtClean="0"/>
              <a:t>Harvard </a:t>
            </a:r>
            <a:r>
              <a:rPr lang="en-US" dirty="0"/>
              <a:t>physicist An Wang filed one in </a:t>
            </a:r>
            <a:r>
              <a:rPr lang="en-US" dirty="0" smtClean="0"/>
              <a:t>1949</a:t>
            </a:r>
            <a:endParaRPr lang="en-US" dirty="0"/>
          </a:p>
          <a:p>
            <a:pPr lvl="1"/>
            <a:r>
              <a:rPr lang="en-US" dirty="0" smtClean="0"/>
              <a:t>RCA’s </a:t>
            </a:r>
            <a:r>
              <a:rPr lang="en-US" dirty="0"/>
              <a:t>Jan </a:t>
            </a:r>
            <a:r>
              <a:rPr lang="en-US" dirty="0" err="1" smtClean="0"/>
              <a:t>Rajchman</a:t>
            </a:r>
            <a:r>
              <a:rPr lang="en-US" dirty="0" smtClean="0"/>
              <a:t> filed a patent in 1950; used an aspirin pill press to make his cores</a:t>
            </a:r>
          </a:p>
          <a:p>
            <a:pPr lvl="1"/>
            <a:r>
              <a:rPr lang="en-US" dirty="0" smtClean="0"/>
              <a:t>MIT’s </a:t>
            </a:r>
            <a:r>
              <a:rPr lang="en-US" dirty="0"/>
              <a:t>Jay Forrester filed </a:t>
            </a:r>
            <a:r>
              <a:rPr lang="en-US" dirty="0" smtClean="0"/>
              <a:t>in 1951 showed how to use “coincident current” to address bits</a:t>
            </a:r>
            <a:endParaRPr lang="en-US" dirty="0"/>
          </a:p>
        </p:txBody>
      </p:sp>
      <p:sp>
        <p:nvSpPr>
          <p:cNvPr id="2" name="Date Placeholder 1"/>
          <p:cNvSpPr>
            <a:spLocks noGrp="1"/>
          </p:cNvSpPr>
          <p:nvPr>
            <p:ph type="dt" sz="half" idx="10"/>
          </p:nvPr>
        </p:nvSpPr>
        <p:spPr/>
        <p:txBody>
          <a:bodyPr/>
          <a:lstStyle/>
          <a:p>
            <a:r>
              <a:rPr lang="en-US" smtClean="0"/>
              <a:t>© 2017 by George B. Adams III</a:t>
            </a:r>
            <a:endParaRPr lang="en-US"/>
          </a:p>
        </p:txBody>
      </p:sp>
      <p:sp>
        <p:nvSpPr>
          <p:cNvPr id="3" name="Slide Number Placeholder 2"/>
          <p:cNvSpPr>
            <a:spLocks noGrp="1"/>
          </p:cNvSpPr>
          <p:nvPr>
            <p:ph type="sldNum" sz="quarter" idx="12"/>
          </p:nvPr>
        </p:nvSpPr>
        <p:spPr/>
        <p:txBody>
          <a:bodyPr/>
          <a:lstStyle/>
          <a:p>
            <a:fld id="{01BC6648-A2D1-2B45-B1A1-07A4BC236D8A}" type="slidenum">
              <a:rPr lang="en-US" smtClean="0"/>
              <a:pPr/>
              <a:t>38</a:t>
            </a:fld>
            <a:endParaRPr lang="en-US"/>
          </a:p>
        </p:txBody>
      </p:sp>
    </p:spTree>
    <p:extLst>
      <p:ext uri="{BB962C8B-B14F-4D97-AF65-F5344CB8AC3E}">
        <p14:creationId xmlns:p14="http://schemas.microsoft.com/office/powerpoint/2010/main" val="136521299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Viehe</a:t>
            </a:r>
            <a:r>
              <a:rPr lang="en-US" dirty="0" smtClean="0"/>
              <a:t> patent diagram</a:t>
            </a:r>
            <a:endParaRPr lang="en-US" dirty="0"/>
          </a:p>
        </p:txBody>
      </p:sp>
      <p:pic>
        <p:nvPicPr>
          <p:cNvPr id="7" name="Content Placeholder 6" descr="Viehe core memory patent diagram.jpg"/>
          <p:cNvPicPr>
            <a:picLocks noGrp="1" noChangeAspect="1"/>
          </p:cNvPicPr>
          <p:nvPr>
            <p:ph idx="1"/>
          </p:nvPr>
        </p:nvPicPr>
        <p:blipFill>
          <a:blip r:embed="rId2">
            <a:extLst>
              <a:ext uri="{28A0092B-C50C-407E-A947-70E740481C1C}">
                <a14:useLocalDpi xmlns:a14="http://schemas.microsoft.com/office/drawing/2010/main" val="0"/>
              </a:ext>
            </a:extLst>
          </a:blip>
          <a:srcRect l="-3231" r="-3231"/>
          <a:stretch>
            <a:fillRect/>
          </a:stretch>
        </p:blipFill>
        <p:spPr>
          <a:xfrm>
            <a:off x="487363" y="1052513"/>
            <a:ext cx="8247062" cy="5805487"/>
          </a:xfrm>
        </p:spPr>
      </p:pic>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39</a:t>
            </a:fld>
            <a:endParaRPr lang="en-US"/>
          </a:p>
        </p:txBody>
      </p:sp>
    </p:spTree>
    <p:extLst>
      <p:ext uri="{BB962C8B-B14F-4D97-AF65-F5344CB8AC3E}">
        <p14:creationId xmlns:p14="http://schemas.microsoft.com/office/powerpoint/2010/main" val="14194551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Comparing alternatives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The phrase “A is faster than B” means that the response time or execution time is lower on A than on B for the given task</a:t>
            </a:r>
          </a:p>
          <a:p>
            <a:r>
              <a:rPr lang="en-US" dirty="0" smtClean="0"/>
              <a:t>Let “A is </a:t>
            </a:r>
            <a:r>
              <a:rPr lang="en-US" i="1" dirty="0" smtClean="0"/>
              <a:t>n</a:t>
            </a:r>
            <a:r>
              <a:rPr lang="en-US" dirty="0" smtClean="0"/>
              <a:t> times faster than B” mean</a:t>
            </a:r>
            <a:br>
              <a:rPr lang="en-US" dirty="0" smtClean="0"/>
            </a:br>
            <a:r>
              <a:rPr lang="en-US" dirty="0" smtClean="0"/>
              <a:t>	</a:t>
            </a:r>
            <a:r>
              <a:rPr lang="en-US" u="sng" dirty="0" smtClean="0">
                <a:solidFill>
                  <a:srgbClr val="0000FF"/>
                </a:solidFill>
              </a:rPr>
              <a:t>Execution </a:t>
            </a:r>
            <a:r>
              <a:rPr lang="en-US" u="sng" dirty="0" err="1" smtClean="0">
                <a:solidFill>
                  <a:srgbClr val="0000FF"/>
                </a:solidFill>
              </a:rPr>
              <a:t>time</a:t>
            </a:r>
            <a:r>
              <a:rPr lang="en-US" b="1" u="sng" baseline="-25000" dirty="0" err="1" smtClean="0">
                <a:solidFill>
                  <a:srgbClr val="0000FF"/>
                </a:solidFill>
              </a:rPr>
              <a:t>B</a:t>
            </a:r>
            <a:r>
              <a:rPr lang="en-US" b="1" dirty="0" smtClean="0">
                <a:solidFill>
                  <a:srgbClr val="0000FF"/>
                </a:solidFill>
              </a:rPr>
              <a:t> </a:t>
            </a:r>
            <a:r>
              <a:rPr lang="en-US" dirty="0" smtClean="0">
                <a:solidFill>
                  <a:srgbClr val="0000FF"/>
                </a:solidFill>
              </a:rPr>
              <a:t>=</a:t>
            </a:r>
            <a:r>
              <a:rPr lang="en-US" b="1" dirty="0" smtClean="0">
                <a:solidFill>
                  <a:srgbClr val="0000FF"/>
                </a:solidFill>
              </a:rPr>
              <a:t> </a:t>
            </a:r>
            <a:r>
              <a:rPr lang="en-US" b="1" i="1" dirty="0" smtClean="0">
                <a:solidFill>
                  <a:srgbClr val="0000FF"/>
                </a:solidFill>
              </a:rPr>
              <a:t>n </a:t>
            </a:r>
            <a:r>
              <a:rPr lang="en-US" dirty="0" smtClean="0">
                <a:solidFill>
                  <a:srgbClr val="0000FF"/>
                </a:solidFill>
              </a:rPr>
              <a:t>= </a:t>
            </a:r>
            <a:r>
              <a:rPr lang="en-US" u="sng" dirty="0" err="1" smtClean="0">
                <a:solidFill>
                  <a:srgbClr val="0000FF"/>
                </a:solidFill>
              </a:rPr>
              <a:t>Performance</a:t>
            </a:r>
            <a:r>
              <a:rPr lang="en-US" u="sng" baseline="-25000" dirty="0" err="1" smtClean="0">
                <a:solidFill>
                  <a:srgbClr val="0000FF"/>
                </a:solidFill>
              </a:rPr>
              <a:t>A</a:t>
            </a:r>
            <a:r>
              <a:rPr lang="en-US" b="1" dirty="0" smtClean="0">
                <a:solidFill>
                  <a:srgbClr val="0000FF"/>
                </a:solidFill>
              </a:rPr>
              <a:t/>
            </a:r>
            <a:br>
              <a:rPr lang="en-US" b="1" dirty="0" smtClean="0">
                <a:solidFill>
                  <a:srgbClr val="0000FF"/>
                </a:solidFill>
              </a:rPr>
            </a:br>
            <a:r>
              <a:rPr lang="en-US" b="1" dirty="0" smtClean="0">
                <a:solidFill>
                  <a:srgbClr val="0000FF"/>
                </a:solidFill>
              </a:rPr>
              <a:t> 	</a:t>
            </a:r>
            <a:r>
              <a:rPr lang="en-US" dirty="0" smtClean="0">
                <a:solidFill>
                  <a:srgbClr val="0000FF"/>
                </a:solidFill>
              </a:rPr>
              <a:t>Execution </a:t>
            </a:r>
            <a:r>
              <a:rPr lang="en-US" dirty="0" err="1" smtClean="0">
                <a:solidFill>
                  <a:srgbClr val="0000FF"/>
                </a:solidFill>
              </a:rPr>
              <a:t>time</a:t>
            </a:r>
            <a:r>
              <a:rPr lang="en-US" baseline="-25000" dirty="0" err="1" smtClean="0">
                <a:solidFill>
                  <a:srgbClr val="0000FF"/>
                </a:solidFill>
              </a:rPr>
              <a:t>A</a:t>
            </a:r>
            <a:r>
              <a:rPr lang="en-US" dirty="0" smtClean="0">
                <a:solidFill>
                  <a:srgbClr val="0000FF"/>
                </a:solidFill>
              </a:rPr>
              <a:t>	</a:t>
            </a:r>
            <a:r>
              <a:rPr lang="en-US" dirty="0">
                <a:solidFill>
                  <a:srgbClr val="0000FF"/>
                </a:solidFill>
              </a:rPr>
              <a:t> </a:t>
            </a:r>
            <a:r>
              <a:rPr lang="en-US" dirty="0" smtClean="0">
                <a:solidFill>
                  <a:srgbClr val="0000FF"/>
                </a:solidFill>
              </a:rPr>
              <a:t>       </a:t>
            </a:r>
            <a:r>
              <a:rPr lang="en-US" dirty="0" err="1" smtClean="0">
                <a:solidFill>
                  <a:srgbClr val="0000FF"/>
                </a:solidFill>
              </a:rPr>
              <a:t>Performance</a:t>
            </a:r>
            <a:r>
              <a:rPr lang="en-US" baseline="-25000" dirty="0" err="1" smtClean="0">
                <a:solidFill>
                  <a:srgbClr val="0000FF"/>
                </a:solidFill>
              </a:rPr>
              <a:t>B</a:t>
            </a:r>
            <a:endParaRPr lang="en-US" baseline="-25000" dirty="0" smtClean="0">
              <a:solidFill>
                <a:srgbClr val="0000FF"/>
              </a:solidFill>
            </a:endParaRPr>
          </a:p>
          <a:p>
            <a:endParaRPr lang="en-US" baseline="-25000" dirty="0"/>
          </a:p>
          <a:p>
            <a:r>
              <a:rPr lang="en-US" dirty="0" smtClean="0">
                <a:solidFill>
                  <a:srgbClr val="009051"/>
                </a:solidFill>
              </a:rPr>
              <a:t>Increasing</a:t>
            </a:r>
            <a:r>
              <a:rPr lang="en-US" dirty="0" smtClean="0"/>
              <a:t> performance </a:t>
            </a:r>
            <a:r>
              <a:rPr lang="en-US" dirty="0" smtClean="0">
                <a:solidFill>
                  <a:srgbClr val="009051"/>
                </a:solidFill>
              </a:rPr>
              <a:t>decreases</a:t>
            </a:r>
            <a:r>
              <a:rPr lang="en-US" dirty="0" smtClean="0"/>
              <a:t> execution time</a:t>
            </a:r>
          </a:p>
          <a:p>
            <a:r>
              <a:rPr lang="en-US" dirty="0" smtClean="0"/>
              <a:t>To avoid confusion about when “increasing” is a good thing or when “decreasing” is a good thing, use</a:t>
            </a:r>
            <a:br>
              <a:rPr lang="en-US" dirty="0" smtClean="0"/>
            </a:br>
            <a:r>
              <a:rPr lang="en-US" dirty="0" smtClean="0"/>
              <a:t/>
            </a:r>
            <a:br>
              <a:rPr lang="en-US" dirty="0" smtClean="0"/>
            </a:br>
            <a:r>
              <a:rPr lang="en-US" dirty="0" smtClean="0"/>
              <a:t>“improve performance” or “improve execution time”</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4</a:t>
            </a:fld>
            <a:endParaRPr lang="en-US"/>
          </a:p>
        </p:txBody>
      </p:sp>
    </p:spTree>
    <p:extLst>
      <p:ext uri="{BB962C8B-B14F-4D97-AF65-F5344CB8AC3E}">
        <p14:creationId xmlns:p14="http://schemas.microsoft.com/office/powerpoint/2010/main" val="39533272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6830" y="96839"/>
            <a:ext cx="8536030" cy="745196"/>
          </a:xfrm>
        </p:spPr>
        <p:txBody>
          <a:bodyPr/>
          <a:lstStyle/>
          <a:p>
            <a:r>
              <a:rPr lang="en-US" dirty="0" smtClean="0"/>
              <a:t>Core memory patent acquisition by IBM</a:t>
            </a:r>
            <a:endParaRPr lang="en-US" dirty="0"/>
          </a:p>
        </p:txBody>
      </p:sp>
      <p:sp>
        <p:nvSpPr>
          <p:cNvPr id="3" name="Content Placeholder 2"/>
          <p:cNvSpPr>
            <a:spLocks noGrp="1"/>
          </p:cNvSpPr>
          <p:nvPr>
            <p:ph idx="1"/>
          </p:nvPr>
        </p:nvSpPr>
        <p:spPr>
          <a:xfrm>
            <a:off x="486830" y="1171186"/>
            <a:ext cx="8536030" cy="5334068"/>
          </a:xfrm>
        </p:spPr>
        <p:txBody>
          <a:bodyPr/>
          <a:lstStyle/>
          <a:p>
            <a:r>
              <a:rPr lang="en-US" dirty="0"/>
              <a:t>Core memory proved extraordinarily successful and </a:t>
            </a:r>
            <a:r>
              <a:rPr lang="en-US" dirty="0" smtClean="0"/>
              <a:t>profitable for IBM</a:t>
            </a:r>
            <a:endParaRPr lang="en-US" dirty="0"/>
          </a:p>
          <a:p>
            <a:r>
              <a:rPr lang="en-US" dirty="0" smtClean="0"/>
              <a:t>1955 IBM buys An Wang’s patent for $500,000; Wang used this to</a:t>
            </a:r>
            <a:r>
              <a:rPr lang="en-US" dirty="0"/>
              <a:t> </a:t>
            </a:r>
            <a:r>
              <a:rPr lang="en-US" dirty="0" smtClean="0"/>
              <a:t>greatly</a:t>
            </a:r>
            <a:br>
              <a:rPr lang="en-US" dirty="0" smtClean="0"/>
            </a:br>
            <a:r>
              <a:rPr lang="en-US" dirty="0" smtClean="0"/>
              <a:t>expand Wang Laboratories</a:t>
            </a:r>
          </a:p>
          <a:p>
            <a:r>
              <a:rPr lang="en-US" dirty="0"/>
              <a:t>1956 IBM buys </a:t>
            </a:r>
            <a:r>
              <a:rPr lang="en-US" dirty="0" err="1"/>
              <a:t>Viehe’s</a:t>
            </a:r>
            <a:r>
              <a:rPr lang="en-US" dirty="0"/>
              <a:t> </a:t>
            </a:r>
            <a:r>
              <a:rPr lang="en-US" dirty="0" smtClean="0"/>
              <a:t>patent</a:t>
            </a:r>
            <a:br>
              <a:rPr lang="en-US" dirty="0" smtClean="0"/>
            </a:br>
            <a:r>
              <a:rPr lang="en-US" dirty="0" smtClean="0"/>
              <a:t>from </a:t>
            </a:r>
            <a:r>
              <a:rPr lang="en-US" dirty="0"/>
              <a:t>his widow</a:t>
            </a:r>
          </a:p>
          <a:p>
            <a:r>
              <a:rPr lang="en-US" dirty="0" smtClean="0"/>
              <a:t>1964, after years of legal</a:t>
            </a:r>
            <a:br>
              <a:rPr lang="en-US" dirty="0" smtClean="0"/>
            </a:br>
            <a:r>
              <a:rPr lang="en-US" dirty="0" smtClean="0"/>
              <a:t>wrangling, IBM buys the Forrester patent for $13,000,000; most to that date for any patent</a:t>
            </a:r>
            <a:br>
              <a:rPr lang="en-US" dirty="0" smtClean="0"/>
            </a:b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40</a:t>
            </a:fld>
            <a:endParaRPr lang="en-US"/>
          </a:p>
        </p:txBody>
      </p:sp>
      <p:pic>
        <p:nvPicPr>
          <p:cNvPr id="6" name="Picture 5" descr="An Wang 198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5844" y="2857682"/>
            <a:ext cx="2502369" cy="2416818"/>
          </a:xfrm>
          <a:prstGeom prst="rect">
            <a:avLst/>
          </a:prstGeom>
        </p:spPr>
      </p:pic>
    </p:spTree>
    <p:extLst>
      <p:ext uri="{BB962C8B-B14F-4D97-AF65-F5344CB8AC3E}">
        <p14:creationId xmlns:p14="http://schemas.microsoft.com/office/powerpoint/2010/main" val="38752700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692"/>
            <a:ext cx="8229600" cy="785443"/>
          </a:xfrm>
        </p:spPr>
        <p:txBody>
          <a:bodyPr>
            <a:normAutofit/>
          </a:bodyPr>
          <a:lstStyle/>
          <a:p>
            <a:r>
              <a:rPr lang="en-US" dirty="0" smtClean="0"/>
              <a:t>How cores work:  2D addressing</a:t>
            </a:r>
            <a:endParaRPr lang="en-US" dirty="0"/>
          </a:p>
        </p:txBody>
      </p:sp>
      <p:sp>
        <p:nvSpPr>
          <p:cNvPr id="3" name="Content Placeholder 2"/>
          <p:cNvSpPr>
            <a:spLocks noGrp="1"/>
          </p:cNvSpPr>
          <p:nvPr>
            <p:ph idx="1"/>
          </p:nvPr>
        </p:nvSpPr>
        <p:spPr>
          <a:xfrm>
            <a:off x="465666" y="1124019"/>
            <a:ext cx="8348133" cy="5381235"/>
          </a:xfrm>
        </p:spPr>
        <p:txBody>
          <a:bodyPr>
            <a:normAutofit lnSpcReduction="10000"/>
          </a:bodyPr>
          <a:lstStyle/>
          <a:p>
            <a:r>
              <a:rPr lang="en-US" dirty="0" smtClean="0"/>
              <a:t>Each core and the bit that it stores is addressed by the 1 horizontal (H) and 1 vertical (V) wire that cross within it</a:t>
            </a:r>
          </a:p>
          <a:p>
            <a:r>
              <a:rPr lang="en-US" dirty="0" smtClean="0"/>
              <a:t>To address 2</a:t>
            </a:r>
            <a:r>
              <a:rPr lang="en-US" baseline="30000" dirty="0" smtClean="0"/>
              <a:t>k</a:t>
            </a:r>
            <a:r>
              <a:rPr lang="en-US" dirty="0" smtClean="0"/>
              <a:t> bits use the 2</a:t>
            </a:r>
            <a:r>
              <a:rPr lang="en-US" baseline="30000" dirty="0" smtClean="0"/>
              <a:t>k</a:t>
            </a:r>
            <a:r>
              <a:rPr lang="en-US" dirty="0" smtClean="0"/>
              <a:t> intersections of 2</a:t>
            </a:r>
            <a:r>
              <a:rPr lang="en-US" baseline="30000" dirty="0" smtClean="0"/>
              <a:t>k/2</a:t>
            </a:r>
            <a:r>
              <a:rPr lang="en-US" dirty="0" smtClean="0"/>
              <a:t> H wires and 2</a:t>
            </a:r>
            <a:r>
              <a:rPr lang="en-US" baseline="30000" dirty="0" smtClean="0"/>
              <a:t>k/2</a:t>
            </a:r>
            <a:r>
              <a:rPr lang="en-US" dirty="0" smtClean="0"/>
              <a:t> V wires</a:t>
            </a:r>
          </a:p>
          <a:p>
            <a:r>
              <a:rPr lang="en-US" dirty="0" smtClean="0"/>
              <a:t>Note:  2</a:t>
            </a:r>
            <a:r>
              <a:rPr lang="en-US" baseline="30000" dirty="0" smtClean="0"/>
              <a:t>k/2</a:t>
            </a:r>
            <a:r>
              <a:rPr lang="en-US" dirty="0" smtClean="0"/>
              <a:t> = </a:t>
            </a:r>
            <a:r>
              <a:rPr lang="en-US" sz="4400" dirty="0" smtClean="0"/>
              <a:t>√</a:t>
            </a:r>
            <a:r>
              <a:rPr lang="en-US" dirty="0" smtClean="0"/>
              <a:t>2</a:t>
            </a:r>
            <a:r>
              <a:rPr lang="en-US" baseline="30000" dirty="0" smtClean="0"/>
              <a:t>k</a:t>
            </a:r>
            <a:r>
              <a:rPr lang="en-US" dirty="0" smtClean="0"/>
              <a:t>  so </a:t>
            </a:r>
            <a:r>
              <a:rPr lang="en-US" dirty="0" smtClean="0">
                <a:solidFill>
                  <a:srgbClr val="0000FF"/>
                </a:solidFill>
              </a:rPr>
              <a:t>two-dimensional physical layout allows using </a:t>
            </a:r>
            <a:r>
              <a:rPr lang="en-US" i="1" dirty="0" smtClean="0">
                <a:solidFill>
                  <a:srgbClr val="0000FF"/>
                </a:solidFill>
              </a:rPr>
              <a:t>two</a:t>
            </a:r>
            <a:r>
              <a:rPr lang="en-US" dirty="0" smtClean="0">
                <a:solidFill>
                  <a:srgbClr val="0000FF"/>
                </a:solidFill>
              </a:rPr>
              <a:t> </a:t>
            </a:r>
            <a:r>
              <a:rPr lang="en-US" i="1" dirty="0" smtClean="0">
                <a:solidFill>
                  <a:srgbClr val="0000FF"/>
                </a:solidFill>
              </a:rPr>
              <a:t>much smaller</a:t>
            </a:r>
            <a:r>
              <a:rPr lang="en-US" dirty="0" smtClean="0">
                <a:solidFill>
                  <a:srgbClr val="0000FF"/>
                </a:solidFill>
              </a:rPr>
              <a:t> </a:t>
            </a:r>
            <a:r>
              <a:rPr lang="en-US" i="1" dirty="0" smtClean="0">
                <a:solidFill>
                  <a:srgbClr val="0000FF"/>
                </a:solidFill>
              </a:rPr>
              <a:t>decoders in parallel (simultaneously)</a:t>
            </a:r>
            <a:r>
              <a:rPr lang="en-US" dirty="0" smtClean="0">
                <a:solidFill>
                  <a:srgbClr val="0000FF"/>
                </a:solidFill>
              </a:rPr>
              <a:t> to point to a bit at the intersection of the selected row and independently selected column</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41</a:t>
            </a:fld>
            <a:endParaRPr lang="en-US"/>
          </a:p>
        </p:txBody>
      </p:sp>
      <p:cxnSp>
        <p:nvCxnSpPr>
          <p:cNvPr id="7" name="Straight Connector 6"/>
          <p:cNvCxnSpPr/>
          <p:nvPr/>
        </p:nvCxnSpPr>
        <p:spPr bwMode="auto">
          <a:xfrm>
            <a:off x="3302000" y="3692834"/>
            <a:ext cx="372533" cy="0"/>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199587129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Semiconductor memory</a:t>
            </a:r>
            <a:endParaRPr lang="en-US" dirty="0"/>
          </a:p>
        </p:txBody>
      </p:sp>
      <p:sp>
        <p:nvSpPr>
          <p:cNvPr id="3" name="Content Placeholder 2"/>
          <p:cNvSpPr>
            <a:spLocks noGrp="1"/>
          </p:cNvSpPr>
          <p:nvPr>
            <p:ph idx="1"/>
          </p:nvPr>
        </p:nvSpPr>
        <p:spPr/>
        <p:txBody>
          <a:bodyPr/>
          <a:lstStyle/>
          <a:p>
            <a:r>
              <a:rPr lang="en-US" dirty="0" smtClean="0"/>
              <a:t>Memory built using the same chip fabrication process as for semiconductor logic circuits</a:t>
            </a:r>
          </a:p>
          <a:p>
            <a:r>
              <a:rPr lang="en-US" dirty="0" smtClean="0"/>
              <a:t>Various forms</a:t>
            </a:r>
          </a:p>
          <a:p>
            <a:r>
              <a:rPr lang="en-US" dirty="0" smtClean="0"/>
              <a:t>Relatively fast</a:t>
            </a:r>
          </a:p>
          <a:p>
            <a:r>
              <a:rPr lang="en-US" dirty="0" smtClean="0"/>
              <a:t>Volatile</a:t>
            </a:r>
          </a:p>
          <a:p>
            <a:r>
              <a:rPr lang="en-US" dirty="0" smtClean="0"/>
              <a:t>Random access</a:t>
            </a:r>
          </a:p>
          <a:p>
            <a:r>
              <a:rPr lang="en-US" dirty="0" smtClean="0"/>
              <a:t>Each bit is stored in a </a:t>
            </a:r>
            <a:r>
              <a:rPr lang="en-US" dirty="0" smtClean="0">
                <a:solidFill>
                  <a:srgbClr val="0000FF"/>
                </a:solidFill>
              </a:rPr>
              <a:t>memory cell</a:t>
            </a:r>
            <a:r>
              <a:rPr lang="en-US" dirty="0" smtClean="0"/>
              <a:t> </a:t>
            </a:r>
            <a:r>
              <a:rPr lang="en-US" dirty="0" smtClean="0">
                <a:solidFill>
                  <a:srgbClr val="0432FF"/>
                </a:solidFill>
              </a:rPr>
              <a:t>circuit</a:t>
            </a:r>
          </a:p>
          <a:p>
            <a:pPr lvl="1"/>
            <a:r>
              <a:rPr lang="en-US" dirty="0" smtClean="0"/>
              <a:t>Different memory cell types correspond to different families of semiconductor memory</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42</a:t>
            </a:fld>
            <a:endParaRPr lang="en-US"/>
          </a:p>
        </p:txBody>
      </p:sp>
    </p:spTree>
    <p:extLst>
      <p:ext uri="{BB962C8B-B14F-4D97-AF65-F5344CB8AC3E}">
        <p14:creationId xmlns:p14="http://schemas.microsoft.com/office/powerpoint/2010/main" val="91430573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3115" y="96839"/>
            <a:ext cx="8377770" cy="745196"/>
          </a:xfrm>
        </p:spPr>
        <p:txBody>
          <a:bodyPr/>
          <a:lstStyle/>
          <a:p>
            <a:r>
              <a:rPr lang="en-US" dirty="0" smtClean="0"/>
              <a:t>Modern memory:  Static RAM for cache</a:t>
            </a:r>
            <a:endParaRPr lang="en-US" dirty="0"/>
          </a:p>
        </p:txBody>
      </p:sp>
      <p:sp>
        <p:nvSpPr>
          <p:cNvPr id="3" name="Content Placeholder 2"/>
          <p:cNvSpPr>
            <a:spLocks noGrp="1"/>
          </p:cNvSpPr>
          <p:nvPr>
            <p:ph idx="1"/>
          </p:nvPr>
        </p:nvSpPr>
        <p:spPr>
          <a:xfrm>
            <a:off x="486830" y="1171186"/>
            <a:ext cx="8485903" cy="4924814"/>
          </a:xfrm>
        </p:spPr>
        <p:txBody>
          <a:bodyPr>
            <a:normAutofit/>
          </a:bodyPr>
          <a:lstStyle/>
          <a:p>
            <a:r>
              <a:rPr lang="en-US" dirty="0" smtClean="0"/>
              <a:t>Static RAM (SRAM) used late 1960s to now</a:t>
            </a:r>
          </a:p>
          <a:p>
            <a:r>
              <a:rPr lang="en-US" dirty="0" smtClean="0"/>
              <a:t>Data is “static,” or remembered, as long as circuit is powered on</a:t>
            </a:r>
          </a:p>
          <a:p>
            <a:r>
              <a:rPr lang="en-US" dirty="0" smtClean="0"/>
              <a:t>SRAM is a </a:t>
            </a:r>
            <a:r>
              <a:rPr lang="en-US" i="1" dirty="0" smtClean="0"/>
              <a:t>volatile</a:t>
            </a:r>
            <a:r>
              <a:rPr lang="en-US" dirty="0" smtClean="0"/>
              <a:t> memory technology that forgets when power is turned off</a:t>
            </a:r>
            <a:endParaRPr lang="en-US" dirty="0"/>
          </a:p>
          <a:p>
            <a:r>
              <a:rPr lang="en-US" dirty="0" smtClean="0"/>
              <a:t>Access speed is near CPU logic gate speed</a:t>
            </a:r>
          </a:p>
          <a:p>
            <a:r>
              <a:rPr lang="en-US" dirty="0" smtClean="0"/>
              <a:t>Today, SRAM is found mostly on-chip physically next to the processor circuit as </a:t>
            </a:r>
            <a:r>
              <a:rPr lang="en-US" dirty="0" smtClean="0">
                <a:solidFill>
                  <a:srgbClr val="0432FF"/>
                </a:solidFill>
              </a:rPr>
              <a:t>cache memory</a:t>
            </a:r>
          </a:p>
        </p:txBody>
      </p:sp>
      <p:sp>
        <p:nvSpPr>
          <p:cNvPr id="7" name="Date Placeholder 6"/>
          <p:cNvSpPr>
            <a:spLocks noGrp="1"/>
          </p:cNvSpPr>
          <p:nvPr>
            <p:ph type="dt" sz="half" idx="10"/>
          </p:nvPr>
        </p:nvSpPr>
        <p:spPr/>
        <p:txBody>
          <a:bodyPr/>
          <a:lstStyle/>
          <a:p>
            <a:r>
              <a:rPr lang="en-US" smtClean="0"/>
              <a:t>© 2017 by George B. Adams III</a:t>
            </a:r>
            <a:endParaRPr lang="en-US"/>
          </a:p>
        </p:txBody>
      </p:sp>
      <p:sp>
        <p:nvSpPr>
          <p:cNvPr id="9" name="Slide Number Placeholder 8"/>
          <p:cNvSpPr>
            <a:spLocks noGrp="1"/>
          </p:cNvSpPr>
          <p:nvPr>
            <p:ph type="sldNum" sz="quarter" idx="12"/>
          </p:nvPr>
        </p:nvSpPr>
        <p:spPr/>
        <p:txBody>
          <a:bodyPr/>
          <a:lstStyle/>
          <a:p>
            <a:fld id="{F616CA18-62AE-B34C-A151-070DF961BCFA}" type="slidenum">
              <a:rPr lang="en-US" smtClean="0"/>
              <a:pPr/>
              <a:t>43</a:t>
            </a:fld>
            <a:endParaRPr lang="en-US"/>
          </a:p>
        </p:txBody>
      </p:sp>
    </p:spTree>
    <p:extLst>
      <p:ext uri="{BB962C8B-B14F-4D97-AF65-F5344CB8AC3E}">
        <p14:creationId xmlns:p14="http://schemas.microsoft.com/office/powerpoint/2010/main" val="149094343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SRAM memory cell circuit</a:t>
            </a:r>
            <a:endParaRPr lang="en-US" dirty="0"/>
          </a:p>
        </p:txBody>
      </p:sp>
      <p:sp>
        <p:nvSpPr>
          <p:cNvPr id="3" name="Content Placeholder 2"/>
          <p:cNvSpPr>
            <a:spLocks noGrp="1"/>
          </p:cNvSpPr>
          <p:nvPr>
            <p:ph idx="1"/>
          </p:nvPr>
        </p:nvSpPr>
        <p:spPr>
          <a:xfrm>
            <a:off x="486830" y="1171186"/>
            <a:ext cx="8657170" cy="4924814"/>
          </a:xfrm>
        </p:spPr>
        <p:txBody>
          <a:bodyPr>
            <a:normAutofit/>
          </a:bodyPr>
          <a:lstStyle/>
          <a:p>
            <a:r>
              <a:rPr lang="en-US" dirty="0" smtClean="0"/>
              <a:t>SRAM cell is an inverter </a:t>
            </a:r>
            <a:r>
              <a:rPr lang="en-US" smtClean="0"/>
              <a:t>latch circuit plus buffers</a:t>
            </a:r>
            <a:endParaRPr lang="en-US" dirty="0" smtClean="0"/>
          </a:p>
          <a:p>
            <a:r>
              <a:rPr lang="en-US" dirty="0"/>
              <a:t>U</a:t>
            </a:r>
            <a:r>
              <a:rPr lang="en-US" dirty="0" smtClean="0"/>
              <a:t>ses 6 transistors to store one bit</a:t>
            </a:r>
            <a:endParaRPr lang="en-US" dirty="0"/>
          </a:p>
        </p:txBody>
      </p:sp>
      <p:grpSp>
        <p:nvGrpSpPr>
          <p:cNvPr id="45" name="Group 44"/>
          <p:cNvGrpSpPr/>
          <p:nvPr/>
        </p:nvGrpSpPr>
        <p:grpSpPr>
          <a:xfrm>
            <a:off x="1079500" y="2684208"/>
            <a:ext cx="3610597" cy="1503363"/>
            <a:chOff x="1079500" y="4622800"/>
            <a:chExt cx="3610597" cy="1503363"/>
          </a:xfrm>
        </p:grpSpPr>
        <p:pic>
          <p:nvPicPr>
            <p:cNvPr id="5" name="Picture 4" descr="not-gate-t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500" y="4622800"/>
              <a:ext cx="1128895" cy="609600"/>
            </a:xfrm>
            <a:prstGeom prst="rect">
              <a:avLst/>
            </a:prstGeom>
          </p:spPr>
        </p:pic>
        <p:pic>
          <p:nvPicPr>
            <p:cNvPr id="6" name="Picture 5" descr="not-gate-t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9500" y="5516563"/>
              <a:ext cx="1128895" cy="609600"/>
            </a:xfrm>
            <a:prstGeom prst="rect">
              <a:avLst/>
            </a:prstGeom>
          </p:spPr>
        </p:pic>
        <p:cxnSp>
          <p:nvCxnSpPr>
            <p:cNvPr id="8" name="Straight Connector 7"/>
            <p:cNvCxnSpPr>
              <a:stCxn id="5" idx="1"/>
            </p:cNvCxnSpPr>
            <p:nvPr/>
          </p:nvCxnSpPr>
          <p:spPr>
            <a:xfrm>
              <a:off x="1079500" y="4927600"/>
              <a:ext cx="0" cy="30480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a:stCxn id="6" idx="1"/>
            </p:cNvCxnSpPr>
            <p:nvPr/>
          </p:nvCxnSpPr>
          <p:spPr>
            <a:xfrm flipV="1">
              <a:off x="1079500" y="5516563"/>
              <a:ext cx="0" cy="30480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V="1">
              <a:off x="2197100" y="4932363"/>
              <a:ext cx="0" cy="30480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V="1">
              <a:off x="2222500" y="5503863"/>
              <a:ext cx="0" cy="304800"/>
            </a:xfrm>
            <a:prstGeom prst="line">
              <a:avLst/>
            </a:prstGeom>
            <a:ln>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1079500" y="5232400"/>
              <a:ext cx="1143000" cy="27146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1079500" y="5232400"/>
              <a:ext cx="1117600" cy="28416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2209800" y="4932363"/>
              <a:ext cx="4318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2209800" y="5808663"/>
              <a:ext cx="4318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2654300" y="4741863"/>
              <a:ext cx="2023097" cy="369332"/>
            </a:xfrm>
            <a:prstGeom prst="rect">
              <a:avLst/>
            </a:prstGeom>
            <a:noFill/>
          </p:spPr>
          <p:txBody>
            <a:bodyPr wrap="none" rtlCol="0">
              <a:spAutoFit/>
            </a:bodyPr>
            <a:lstStyle/>
            <a:p>
              <a:r>
                <a:rPr lang="en-US" dirty="0" smtClean="0"/>
                <a:t>Bit Line (in and out)</a:t>
              </a:r>
              <a:endParaRPr lang="en-US" dirty="0"/>
            </a:p>
          </p:txBody>
        </p:sp>
        <p:sp>
          <p:nvSpPr>
            <p:cNvPr id="26" name="TextBox 25"/>
            <p:cNvSpPr txBox="1"/>
            <p:nvPr/>
          </p:nvSpPr>
          <p:spPr>
            <a:xfrm>
              <a:off x="2667000" y="5364163"/>
              <a:ext cx="2023097" cy="646331"/>
            </a:xfrm>
            <a:prstGeom prst="rect">
              <a:avLst/>
            </a:prstGeom>
            <a:noFill/>
          </p:spPr>
          <p:txBody>
            <a:bodyPr wrap="none" rtlCol="0">
              <a:spAutoFit/>
            </a:bodyPr>
            <a:lstStyle/>
            <a:p>
              <a:r>
                <a:rPr lang="en-US" dirty="0" smtClean="0"/>
                <a:t>______</a:t>
              </a:r>
            </a:p>
            <a:p>
              <a:r>
                <a:rPr lang="en-US" dirty="0" smtClean="0"/>
                <a:t>Bit Line (in and out)</a:t>
              </a:r>
              <a:endParaRPr lang="en-US" dirty="0"/>
            </a:p>
          </p:txBody>
        </p:sp>
      </p:grpSp>
      <p:grpSp>
        <p:nvGrpSpPr>
          <p:cNvPr id="44" name="Group 43"/>
          <p:cNvGrpSpPr/>
          <p:nvPr/>
        </p:nvGrpSpPr>
        <p:grpSpPr>
          <a:xfrm>
            <a:off x="3390900" y="2803271"/>
            <a:ext cx="4483100" cy="1258332"/>
            <a:chOff x="3390900" y="4741863"/>
            <a:chExt cx="4483100" cy="1258332"/>
          </a:xfrm>
        </p:grpSpPr>
        <p:sp>
          <p:nvSpPr>
            <p:cNvPr id="39" name="Oval 38"/>
            <p:cNvSpPr/>
            <p:nvPr/>
          </p:nvSpPr>
          <p:spPr>
            <a:xfrm>
              <a:off x="5600700" y="5427663"/>
              <a:ext cx="457200" cy="457200"/>
            </a:xfrm>
            <a:prstGeom prst="ellipse">
              <a:avLst/>
            </a:prstGeom>
            <a:noFill/>
            <a:ln w="38100" cmpd="sng">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Oval 40"/>
            <p:cNvSpPr/>
            <p:nvPr/>
          </p:nvSpPr>
          <p:spPr>
            <a:xfrm>
              <a:off x="7416800" y="5237163"/>
              <a:ext cx="457200" cy="457200"/>
            </a:xfrm>
            <a:prstGeom prst="ellipse">
              <a:avLst/>
            </a:prstGeom>
            <a:noFill/>
            <a:ln w="38100" cmpd="sng">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TextBox 41"/>
            <p:cNvSpPr txBox="1"/>
            <p:nvPr/>
          </p:nvSpPr>
          <p:spPr>
            <a:xfrm>
              <a:off x="3390900" y="4741863"/>
              <a:ext cx="1276724" cy="369332"/>
            </a:xfrm>
            <a:prstGeom prst="rect">
              <a:avLst/>
            </a:prstGeom>
            <a:noFill/>
          </p:spPr>
          <p:txBody>
            <a:bodyPr wrap="none" rtlCol="0">
              <a:spAutoFit/>
            </a:bodyPr>
            <a:lstStyle/>
            <a:p>
              <a:r>
                <a:rPr lang="en-US" dirty="0" smtClean="0">
                  <a:solidFill>
                    <a:srgbClr val="0000FF"/>
                  </a:solidFill>
                </a:rPr>
                <a:t>(in and out)</a:t>
              </a:r>
              <a:endParaRPr lang="en-US" dirty="0">
                <a:solidFill>
                  <a:srgbClr val="0000FF"/>
                </a:solidFill>
              </a:endParaRPr>
            </a:p>
          </p:txBody>
        </p:sp>
        <p:sp>
          <p:nvSpPr>
            <p:cNvPr id="43" name="TextBox 42"/>
            <p:cNvSpPr txBox="1"/>
            <p:nvPr/>
          </p:nvSpPr>
          <p:spPr>
            <a:xfrm>
              <a:off x="3403600" y="5630863"/>
              <a:ext cx="1276724" cy="369332"/>
            </a:xfrm>
            <a:prstGeom prst="rect">
              <a:avLst/>
            </a:prstGeom>
            <a:noFill/>
          </p:spPr>
          <p:txBody>
            <a:bodyPr wrap="none" rtlCol="0">
              <a:spAutoFit/>
            </a:bodyPr>
            <a:lstStyle/>
            <a:p>
              <a:r>
                <a:rPr lang="en-US" dirty="0" smtClean="0">
                  <a:solidFill>
                    <a:srgbClr val="0000FF"/>
                  </a:solidFill>
                </a:rPr>
                <a:t>(in and out)</a:t>
              </a:r>
              <a:endParaRPr lang="en-US" dirty="0">
                <a:solidFill>
                  <a:srgbClr val="0000FF"/>
                </a:solidFill>
              </a:endParaRPr>
            </a:p>
          </p:txBody>
        </p:sp>
      </p:grpSp>
      <p:grpSp>
        <p:nvGrpSpPr>
          <p:cNvPr id="38" name="Group 37"/>
          <p:cNvGrpSpPr/>
          <p:nvPr/>
        </p:nvGrpSpPr>
        <p:grpSpPr>
          <a:xfrm>
            <a:off x="1091723" y="2684208"/>
            <a:ext cx="6286977" cy="1630363"/>
            <a:chOff x="1091723" y="4622800"/>
            <a:chExt cx="6286977" cy="1630363"/>
          </a:xfrm>
        </p:grpSpPr>
        <p:sp>
          <p:nvSpPr>
            <p:cNvPr id="29" name="Oval 28"/>
            <p:cNvSpPr/>
            <p:nvPr/>
          </p:nvSpPr>
          <p:spPr>
            <a:xfrm>
              <a:off x="6908800" y="5008563"/>
              <a:ext cx="457200" cy="457200"/>
            </a:xfrm>
            <a:prstGeom prst="ellipse">
              <a:avLst/>
            </a:prstGeom>
            <a:noFill/>
            <a:ln w="38100" cmpd="sng">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a:off x="6921500" y="5795963"/>
              <a:ext cx="457200" cy="457200"/>
            </a:xfrm>
            <a:prstGeom prst="ellipse">
              <a:avLst/>
            </a:prstGeom>
            <a:noFill/>
            <a:ln w="38100" cmpd="sng">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1" name="Picture 30" descr="not-gate-th.png"/>
            <p:cNvPicPr>
              <a:picLocks noChangeAspect="1"/>
            </p:cNvPicPr>
            <p:nvPr/>
          </p:nvPicPr>
          <p:blipFill>
            <a:blip r:embed="rId4">
              <a:duotone>
                <a:schemeClr val="accent6">
                  <a:shade val="45000"/>
                  <a:satMod val="135000"/>
                </a:schemeClr>
                <a:prstClr val="white"/>
              </a:duotone>
              <a:extLst>
                <a:ext uri="{BEBA8EAE-BF5A-486C-A8C5-ECC9F3942E4B}">
                  <a14:imgProps xmlns:a14="http://schemas.microsoft.com/office/drawing/2010/main">
                    <a14:imgLayer r:embed="rId5">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1091723" y="4622800"/>
              <a:ext cx="1105377" cy="596900"/>
            </a:xfrm>
            <a:prstGeom prst="rect">
              <a:avLst/>
            </a:prstGeom>
            <a:ln>
              <a:noFill/>
            </a:ln>
          </p:spPr>
        </p:pic>
      </p:grpSp>
      <p:grpSp>
        <p:nvGrpSpPr>
          <p:cNvPr id="40" name="Group 39"/>
          <p:cNvGrpSpPr/>
          <p:nvPr/>
        </p:nvGrpSpPr>
        <p:grpSpPr>
          <a:xfrm>
            <a:off x="1091723" y="3069971"/>
            <a:ext cx="5524977" cy="1244600"/>
            <a:chOff x="1091723" y="5008563"/>
            <a:chExt cx="5524977" cy="1244600"/>
          </a:xfrm>
        </p:grpSpPr>
        <p:sp>
          <p:nvSpPr>
            <p:cNvPr id="35" name="Oval 34"/>
            <p:cNvSpPr/>
            <p:nvPr/>
          </p:nvSpPr>
          <p:spPr>
            <a:xfrm>
              <a:off x="6146800" y="5008563"/>
              <a:ext cx="457200" cy="457200"/>
            </a:xfrm>
            <a:prstGeom prst="ellipse">
              <a:avLst/>
            </a:prstGeom>
            <a:noFill/>
            <a:ln w="38100" cmpd="sng">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p:cNvSpPr/>
            <p:nvPr/>
          </p:nvSpPr>
          <p:spPr>
            <a:xfrm>
              <a:off x="6159500" y="5795963"/>
              <a:ext cx="457200" cy="457200"/>
            </a:xfrm>
            <a:prstGeom prst="ellipse">
              <a:avLst/>
            </a:prstGeom>
            <a:noFill/>
            <a:ln w="38100" cmpd="sng">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7" name="Picture 36" descr="not-gate-th.png"/>
            <p:cNvPicPr>
              <a:picLocks noChangeAspect="1"/>
            </p:cNvPicPr>
            <p:nvPr/>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1091723" y="5524500"/>
              <a:ext cx="1105377" cy="596900"/>
            </a:xfrm>
            <a:prstGeom prst="rect">
              <a:avLst/>
            </a:prstGeom>
            <a:ln>
              <a:solidFill>
                <a:schemeClr val="accent3"/>
              </a:solidFill>
            </a:ln>
          </p:spPr>
        </p:pic>
      </p:grpSp>
      <p:sp>
        <p:nvSpPr>
          <p:cNvPr id="7" name="Date Placeholder 6"/>
          <p:cNvSpPr>
            <a:spLocks noGrp="1"/>
          </p:cNvSpPr>
          <p:nvPr>
            <p:ph type="dt" sz="half" idx="10"/>
          </p:nvPr>
        </p:nvSpPr>
        <p:spPr/>
        <p:txBody>
          <a:bodyPr/>
          <a:lstStyle/>
          <a:p>
            <a:r>
              <a:rPr lang="en-US" smtClean="0"/>
              <a:t>© 2017 by George B. Adams III</a:t>
            </a:r>
            <a:endParaRPr lang="en-US"/>
          </a:p>
        </p:txBody>
      </p:sp>
      <p:sp>
        <p:nvSpPr>
          <p:cNvPr id="9" name="Slide Number Placeholder 8"/>
          <p:cNvSpPr>
            <a:spLocks noGrp="1"/>
          </p:cNvSpPr>
          <p:nvPr>
            <p:ph type="sldNum" sz="quarter" idx="12"/>
          </p:nvPr>
        </p:nvSpPr>
        <p:spPr/>
        <p:txBody>
          <a:bodyPr/>
          <a:lstStyle/>
          <a:p>
            <a:fld id="{F616CA18-62AE-B34C-A151-070DF961BCFA}" type="slidenum">
              <a:rPr lang="en-US" smtClean="0"/>
              <a:pPr/>
              <a:t>44</a:t>
            </a:fld>
            <a:endParaRPr lang="en-US"/>
          </a:p>
        </p:txBody>
      </p:sp>
      <p:pic>
        <p:nvPicPr>
          <p:cNvPr id="4" name="Picture 3" descr="SRAM cell.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43500" y="2468308"/>
            <a:ext cx="3162300" cy="2146300"/>
          </a:xfrm>
          <a:prstGeom prst="rect">
            <a:avLst/>
          </a:prstGeom>
        </p:spPr>
      </p:pic>
      <p:grpSp>
        <p:nvGrpSpPr>
          <p:cNvPr id="19" name="Group 18"/>
          <p:cNvGrpSpPr/>
          <p:nvPr/>
        </p:nvGrpSpPr>
        <p:grpSpPr>
          <a:xfrm>
            <a:off x="487570" y="5051390"/>
            <a:ext cx="7866414" cy="1253324"/>
            <a:chOff x="487570" y="5051390"/>
            <a:chExt cx="7866414" cy="1253324"/>
          </a:xfrm>
        </p:grpSpPr>
        <p:pic>
          <p:nvPicPr>
            <p:cNvPr id="33" name="Picture 32" descr="SRAM cell.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7570" y="5051390"/>
              <a:ext cx="1846614" cy="1253324"/>
            </a:xfrm>
            <a:prstGeom prst="rect">
              <a:avLst/>
            </a:prstGeom>
          </p:spPr>
        </p:pic>
        <p:pic>
          <p:nvPicPr>
            <p:cNvPr id="47" name="Picture 46" descr="SRAM cell.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94170" y="5051390"/>
              <a:ext cx="1846614" cy="1253324"/>
            </a:xfrm>
            <a:prstGeom prst="rect">
              <a:avLst/>
            </a:prstGeom>
          </p:spPr>
        </p:pic>
        <p:pic>
          <p:nvPicPr>
            <p:cNvPr id="48" name="Picture 47" descr="SRAM cell.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00770" y="5051390"/>
              <a:ext cx="1846614" cy="1253324"/>
            </a:xfrm>
            <a:prstGeom prst="rect">
              <a:avLst/>
            </a:prstGeom>
          </p:spPr>
        </p:pic>
        <p:pic>
          <p:nvPicPr>
            <p:cNvPr id="49" name="Picture 48" descr="SRAM cell.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07370" y="5051390"/>
              <a:ext cx="1846614" cy="1253324"/>
            </a:xfrm>
            <a:prstGeom prst="rect">
              <a:avLst/>
            </a:prstGeom>
          </p:spPr>
        </p:pic>
        <p:cxnSp>
          <p:nvCxnSpPr>
            <p:cNvPr id="18" name="Straight Connector 17"/>
            <p:cNvCxnSpPr/>
            <p:nvPr/>
          </p:nvCxnSpPr>
          <p:spPr bwMode="auto">
            <a:xfrm>
              <a:off x="2197100" y="5164666"/>
              <a:ext cx="4445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50" name="Straight Connector 49"/>
            <p:cNvCxnSpPr/>
            <p:nvPr/>
          </p:nvCxnSpPr>
          <p:spPr bwMode="auto">
            <a:xfrm>
              <a:off x="4199321" y="5164678"/>
              <a:ext cx="4445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51" name="Straight Connector 50"/>
            <p:cNvCxnSpPr/>
            <p:nvPr/>
          </p:nvCxnSpPr>
          <p:spPr bwMode="auto">
            <a:xfrm>
              <a:off x="6201542" y="5164690"/>
              <a:ext cx="4445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sp>
        <p:nvSpPr>
          <p:cNvPr id="13" name="Oval 12"/>
          <p:cNvSpPr/>
          <p:nvPr/>
        </p:nvSpPr>
        <p:spPr bwMode="auto">
          <a:xfrm>
            <a:off x="6877871" y="2759107"/>
            <a:ext cx="636104" cy="1728285"/>
          </a:xfrm>
          <a:prstGeom prst="ellipse">
            <a:avLst/>
          </a:prstGeom>
          <a:noFill/>
          <a:ln w="76200" cap="flat" cmpd="sng" algn="ctr">
            <a:solidFill>
              <a:schemeClr val="accent6"/>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46" name="Oval 45"/>
          <p:cNvSpPr/>
          <p:nvPr/>
        </p:nvSpPr>
        <p:spPr bwMode="auto">
          <a:xfrm>
            <a:off x="5940942" y="2760429"/>
            <a:ext cx="636104" cy="1728285"/>
          </a:xfrm>
          <a:prstGeom prst="ellipse">
            <a:avLst/>
          </a:prstGeom>
          <a:noFill/>
          <a:ln w="76200" cap="flat" cmpd="sng" algn="ctr">
            <a:solidFill>
              <a:schemeClr val="accent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Tree>
    <p:extLst>
      <p:ext uri="{BB962C8B-B14F-4D97-AF65-F5344CB8AC3E}">
        <p14:creationId xmlns:p14="http://schemas.microsoft.com/office/powerpoint/2010/main" val="1447186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wipe(left)">
                                      <p:cBhvr>
                                        <p:cTn id="16" dur="2000"/>
                                        <p:tgtEl>
                                          <p:spTgt spid="38"/>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dissolv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wipe(left)">
                                      <p:cBhvr>
                                        <p:cTn id="26" dur="500"/>
                                        <p:tgtEl>
                                          <p:spTgt spid="40"/>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46"/>
                                        </p:tgtEl>
                                        <p:attrNameLst>
                                          <p:attrName>style.visibility</p:attrName>
                                        </p:attrNameLst>
                                      </p:cBhvr>
                                      <p:to>
                                        <p:strVal val="visible"/>
                                      </p:to>
                                    </p:set>
                                    <p:animEffect transition="in" filter="dissolve">
                                      <p:cBhvr>
                                        <p:cTn id="31" dur="500"/>
                                        <p:tgtEl>
                                          <p:spTgt spid="46"/>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wipe(left)">
                                      <p:cBhvr>
                                        <p:cTn id="36"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46"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SRAM layout on semiconductor chip</a:t>
            </a:r>
            <a:endParaRPr lang="en-US" dirty="0"/>
          </a:p>
        </p:txBody>
      </p:sp>
      <p:sp>
        <p:nvSpPr>
          <p:cNvPr id="7" name="Date Placeholder 6"/>
          <p:cNvSpPr>
            <a:spLocks noGrp="1"/>
          </p:cNvSpPr>
          <p:nvPr>
            <p:ph type="dt" sz="half" idx="10"/>
          </p:nvPr>
        </p:nvSpPr>
        <p:spPr/>
        <p:txBody>
          <a:bodyPr/>
          <a:lstStyle/>
          <a:p>
            <a:r>
              <a:rPr lang="en-US" smtClean="0"/>
              <a:t>© 2017 by George B. Adams III</a:t>
            </a:r>
            <a:endParaRPr lang="en-US"/>
          </a:p>
        </p:txBody>
      </p:sp>
      <p:sp>
        <p:nvSpPr>
          <p:cNvPr id="9" name="Slide Number Placeholder 8"/>
          <p:cNvSpPr>
            <a:spLocks noGrp="1"/>
          </p:cNvSpPr>
          <p:nvPr>
            <p:ph type="sldNum" sz="quarter" idx="12"/>
          </p:nvPr>
        </p:nvSpPr>
        <p:spPr/>
        <p:txBody>
          <a:bodyPr/>
          <a:lstStyle/>
          <a:p>
            <a:fld id="{F616CA18-62AE-B34C-A151-070DF961BCFA}" type="slidenum">
              <a:rPr lang="en-US" smtClean="0"/>
              <a:pPr/>
              <a:t>45</a:t>
            </a:fld>
            <a:endParaRPr lang="en-US"/>
          </a:p>
        </p:txBody>
      </p:sp>
      <p:sp>
        <p:nvSpPr>
          <p:cNvPr id="3" name="Content Placeholder 2"/>
          <p:cNvSpPr>
            <a:spLocks noGrp="1"/>
          </p:cNvSpPr>
          <p:nvPr>
            <p:ph idx="1"/>
          </p:nvPr>
        </p:nvSpPr>
        <p:spPr>
          <a:xfrm>
            <a:off x="486830" y="1171186"/>
            <a:ext cx="8485903" cy="4924814"/>
          </a:xfrm>
        </p:spPr>
        <p:txBody>
          <a:bodyPr>
            <a:normAutofit/>
          </a:bodyPr>
          <a:lstStyle/>
          <a:p>
            <a:r>
              <a:rPr lang="en-US" dirty="0" smtClean="0"/>
              <a:t>SRAM bit array circuit; </a:t>
            </a:r>
            <a:r>
              <a:rPr lang="en-US" i="1" dirty="0" smtClean="0">
                <a:solidFill>
                  <a:srgbClr val="0432FF"/>
                </a:solidFill>
              </a:rPr>
              <a:t>access is by word</a:t>
            </a:r>
            <a:endParaRPr lang="en-US" i="1" dirty="0">
              <a:solidFill>
                <a:srgbClr val="0432FF"/>
              </a:solidFill>
            </a:endParaRPr>
          </a:p>
        </p:txBody>
      </p:sp>
      <p:grpSp>
        <p:nvGrpSpPr>
          <p:cNvPr id="17" name="Group 16"/>
          <p:cNvGrpSpPr/>
          <p:nvPr/>
        </p:nvGrpSpPr>
        <p:grpSpPr>
          <a:xfrm>
            <a:off x="1163716" y="4746596"/>
            <a:ext cx="7866414" cy="1253324"/>
            <a:chOff x="487570" y="5051390"/>
            <a:chExt cx="7866414" cy="1253324"/>
          </a:xfrm>
        </p:grpSpPr>
        <p:pic>
          <p:nvPicPr>
            <p:cNvPr id="33" name="Picture 32"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570" y="5051390"/>
              <a:ext cx="1846614" cy="1253324"/>
            </a:xfrm>
            <a:prstGeom prst="rect">
              <a:avLst/>
            </a:prstGeom>
          </p:spPr>
        </p:pic>
        <p:pic>
          <p:nvPicPr>
            <p:cNvPr id="47" name="Picture 46"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4170" y="5051390"/>
              <a:ext cx="1846614" cy="1253324"/>
            </a:xfrm>
            <a:prstGeom prst="rect">
              <a:avLst/>
            </a:prstGeom>
          </p:spPr>
        </p:pic>
        <p:pic>
          <p:nvPicPr>
            <p:cNvPr id="48" name="Picture 47"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0770" y="5051390"/>
              <a:ext cx="1846614" cy="1253324"/>
            </a:xfrm>
            <a:prstGeom prst="rect">
              <a:avLst/>
            </a:prstGeom>
          </p:spPr>
        </p:pic>
        <p:pic>
          <p:nvPicPr>
            <p:cNvPr id="49" name="Picture 48"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07370" y="5051390"/>
              <a:ext cx="1846614" cy="1253324"/>
            </a:xfrm>
            <a:prstGeom prst="rect">
              <a:avLst/>
            </a:prstGeom>
          </p:spPr>
        </p:pic>
        <p:cxnSp>
          <p:nvCxnSpPr>
            <p:cNvPr id="16" name="Straight Connector 15"/>
            <p:cNvCxnSpPr/>
            <p:nvPr/>
          </p:nvCxnSpPr>
          <p:spPr bwMode="auto">
            <a:xfrm>
              <a:off x="2218267" y="5164667"/>
              <a:ext cx="3937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46" name="Straight Connector 45"/>
            <p:cNvCxnSpPr/>
            <p:nvPr/>
          </p:nvCxnSpPr>
          <p:spPr bwMode="auto">
            <a:xfrm>
              <a:off x="4228954" y="5164679"/>
              <a:ext cx="3937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50" name="Straight Connector 49"/>
            <p:cNvCxnSpPr/>
            <p:nvPr/>
          </p:nvCxnSpPr>
          <p:spPr bwMode="auto">
            <a:xfrm>
              <a:off x="6239641" y="5164691"/>
              <a:ext cx="3937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grpSp>
        <p:nvGrpSpPr>
          <p:cNvPr id="27" name="Group 26"/>
          <p:cNvGrpSpPr/>
          <p:nvPr/>
        </p:nvGrpSpPr>
        <p:grpSpPr>
          <a:xfrm>
            <a:off x="1163719" y="3235344"/>
            <a:ext cx="7866414" cy="1603881"/>
            <a:chOff x="943590" y="3336942"/>
            <a:chExt cx="7866414" cy="1603881"/>
          </a:xfrm>
        </p:grpSpPr>
        <p:grpSp>
          <p:nvGrpSpPr>
            <p:cNvPr id="51" name="Group 50"/>
            <p:cNvGrpSpPr/>
            <p:nvPr/>
          </p:nvGrpSpPr>
          <p:grpSpPr>
            <a:xfrm>
              <a:off x="943590" y="3336942"/>
              <a:ext cx="7866414" cy="1253324"/>
              <a:chOff x="487570" y="5051390"/>
              <a:chExt cx="7866414" cy="1253324"/>
            </a:xfrm>
          </p:grpSpPr>
          <p:pic>
            <p:nvPicPr>
              <p:cNvPr id="52" name="Picture 51"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570" y="5051390"/>
                <a:ext cx="1846614" cy="1253324"/>
              </a:xfrm>
              <a:prstGeom prst="rect">
                <a:avLst/>
              </a:prstGeom>
            </p:spPr>
          </p:pic>
          <p:pic>
            <p:nvPicPr>
              <p:cNvPr id="53" name="Picture 52"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4170" y="5051390"/>
                <a:ext cx="1846614" cy="1253324"/>
              </a:xfrm>
              <a:prstGeom prst="rect">
                <a:avLst/>
              </a:prstGeom>
            </p:spPr>
          </p:pic>
          <p:pic>
            <p:nvPicPr>
              <p:cNvPr id="54" name="Picture 53"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0770" y="5051390"/>
                <a:ext cx="1846614" cy="1253324"/>
              </a:xfrm>
              <a:prstGeom prst="rect">
                <a:avLst/>
              </a:prstGeom>
            </p:spPr>
          </p:pic>
          <p:pic>
            <p:nvPicPr>
              <p:cNvPr id="55" name="Picture 54"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07370" y="5051390"/>
                <a:ext cx="1846614" cy="1253324"/>
              </a:xfrm>
              <a:prstGeom prst="rect">
                <a:avLst/>
              </a:prstGeom>
            </p:spPr>
          </p:pic>
          <p:cxnSp>
            <p:nvCxnSpPr>
              <p:cNvPr id="56" name="Straight Connector 55"/>
              <p:cNvCxnSpPr/>
              <p:nvPr/>
            </p:nvCxnSpPr>
            <p:spPr bwMode="auto">
              <a:xfrm>
                <a:off x="2218267" y="5164667"/>
                <a:ext cx="3937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57" name="Straight Connector 56"/>
              <p:cNvCxnSpPr/>
              <p:nvPr/>
            </p:nvCxnSpPr>
            <p:spPr bwMode="auto">
              <a:xfrm>
                <a:off x="4228954" y="5164679"/>
                <a:ext cx="3937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58" name="Straight Connector 57"/>
              <p:cNvCxnSpPr/>
              <p:nvPr/>
            </p:nvCxnSpPr>
            <p:spPr bwMode="auto">
              <a:xfrm>
                <a:off x="6239641" y="5164691"/>
                <a:ext cx="3937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cxnSp>
          <p:nvCxnSpPr>
            <p:cNvPr id="74" name="Straight Connector 73"/>
            <p:cNvCxnSpPr/>
            <p:nvPr/>
          </p:nvCxnSpPr>
          <p:spPr bwMode="auto">
            <a:xfrm>
              <a:off x="8597404" y="4500017"/>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5" name="Straight Connector 74"/>
            <p:cNvCxnSpPr/>
            <p:nvPr/>
          </p:nvCxnSpPr>
          <p:spPr bwMode="auto">
            <a:xfrm>
              <a:off x="7175044" y="4495866"/>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6" name="Straight Connector 75"/>
            <p:cNvCxnSpPr/>
            <p:nvPr/>
          </p:nvCxnSpPr>
          <p:spPr bwMode="auto">
            <a:xfrm>
              <a:off x="6590818" y="4500181"/>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7" name="Straight Connector 76"/>
            <p:cNvCxnSpPr/>
            <p:nvPr/>
          </p:nvCxnSpPr>
          <p:spPr bwMode="auto">
            <a:xfrm>
              <a:off x="5168458" y="4504496"/>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8" name="Straight Connector 77"/>
            <p:cNvCxnSpPr/>
            <p:nvPr/>
          </p:nvCxnSpPr>
          <p:spPr bwMode="auto">
            <a:xfrm>
              <a:off x="4584232" y="4508811"/>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9" name="Straight Connector 78"/>
            <p:cNvCxnSpPr/>
            <p:nvPr/>
          </p:nvCxnSpPr>
          <p:spPr bwMode="auto">
            <a:xfrm>
              <a:off x="3161872" y="4513126"/>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80" name="Straight Connector 79"/>
            <p:cNvCxnSpPr/>
            <p:nvPr/>
          </p:nvCxnSpPr>
          <p:spPr bwMode="auto">
            <a:xfrm>
              <a:off x="2577646" y="4517441"/>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81" name="Straight Connector 80"/>
            <p:cNvCxnSpPr/>
            <p:nvPr/>
          </p:nvCxnSpPr>
          <p:spPr bwMode="auto">
            <a:xfrm>
              <a:off x="1155286" y="4487891"/>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grpSp>
        <p:nvGrpSpPr>
          <p:cNvPr id="24" name="Group 23"/>
          <p:cNvGrpSpPr/>
          <p:nvPr/>
        </p:nvGrpSpPr>
        <p:grpSpPr>
          <a:xfrm>
            <a:off x="1163722" y="1825690"/>
            <a:ext cx="7866414" cy="1624529"/>
            <a:chOff x="943593" y="1825690"/>
            <a:chExt cx="7866414" cy="1624529"/>
          </a:xfrm>
        </p:grpSpPr>
        <p:grpSp>
          <p:nvGrpSpPr>
            <p:cNvPr id="59" name="Group 58"/>
            <p:cNvGrpSpPr/>
            <p:nvPr/>
          </p:nvGrpSpPr>
          <p:grpSpPr>
            <a:xfrm>
              <a:off x="943593" y="1825690"/>
              <a:ext cx="7866414" cy="1253324"/>
              <a:chOff x="487570" y="5051390"/>
              <a:chExt cx="7866414" cy="1253324"/>
            </a:xfrm>
          </p:grpSpPr>
          <p:pic>
            <p:nvPicPr>
              <p:cNvPr id="60" name="Picture 59"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570" y="5051390"/>
                <a:ext cx="1846614" cy="1253324"/>
              </a:xfrm>
              <a:prstGeom prst="rect">
                <a:avLst/>
              </a:prstGeom>
            </p:spPr>
          </p:pic>
          <p:pic>
            <p:nvPicPr>
              <p:cNvPr id="61" name="Picture 60"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4170" y="5051390"/>
                <a:ext cx="1846614" cy="1253324"/>
              </a:xfrm>
              <a:prstGeom prst="rect">
                <a:avLst/>
              </a:prstGeom>
            </p:spPr>
          </p:pic>
          <p:pic>
            <p:nvPicPr>
              <p:cNvPr id="62" name="Picture 61"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0770" y="5051390"/>
                <a:ext cx="1846614" cy="1253324"/>
              </a:xfrm>
              <a:prstGeom prst="rect">
                <a:avLst/>
              </a:prstGeom>
            </p:spPr>
          </p:pic>
          <p:pic>
            <p:nvPicPr>
              <p:cNvPr id="63" name="Picture 62" descr="SRAM ce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07370" y="5051390"/>
                <a:ext cx="1846614" cy="1253324"/>
              </a:xfrm>
              <a:prstGeom prst="rect">
                <a:avLst/>
              </a:prstGeom>
            </p:spPr>
          </p:pic>
          <p:cxnSp>
            <p:nvCxnSpPr>
              <p:cNvPr id="64" name="Straight Connector 63"/>
              <p:cNvCxnSpPr/>
              <p:nvPr/>
            </p:nvCxnSpPr>
            <p:spPr bwMode="auto">
              <a:xfrm>
                <a:off x="2218267" y="5164667"/>
                <a:ext cx="3937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65" name="Straight Connector 64"/>
              <p:cNvCxnSpPr/>
              <p:nvPr/>
            </p:nvCxnSpPr>
            <p:spPr bwMode="auto">
              <a:xfrm>
                <a:off x="4228954" y="5164679"/>
                <a:ext cx="3937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66" name="Straight Connector 65"/>
              <p:cNvCxnSpPr/>
              <p:nvPr/>
            </p:nvCxnSpPr>
            <p:spPr bwMode="auto">
              <a:xfrm>
                <a:off x="6239641" y="5164691"/>
                <a:ext cx="39370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cxnSp>
          <p:nvCxnSpPr>
            <p:cNvPr id="23" name="Straight Connector 22"/>
            <p:cNvCxnSpPr/>
            <p:nvPr/>
          </p:nvCxnSpPr>
          <p:spPr bwMode="auto">
            <a:xfrm>
              <a:off x="1155694" y="3026837"/>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67" name="Straight Connector 66"/>
            <p:cNvCxnSpPr/>
            <p:nvPr/>
          </p:nvCxnSpPr>
          <p:spPr bwMode="auto">
            <a:xfrm>
              <a:off x="2577994" y="3001451"/>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68" name="Straight Connector 67"/>
            <p:cNvCxnSpPr/>
            <p:nvPr/>
          </p:nvCxnSpPr>
          <p:spPr bwMode="auto">
            <a:xfrm>
              <a:off x="3162160" y="2976065"/>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69" name="Straight Connector 68"/>
            <p:cNvCxnSpPr/>
            <p:nvPr/>
          </p:nvCxnSpPr>
          <p:spPr bwMode="auto">
            <a:xfrm>
              <a:off x="4584460" y="2980310"/>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0" name="Straight Connector 69"/>
            <p:cNvCxnSpPr/>
            <p:nvPr/>
          </p:nvCxnSpPr>
          <p:spPr bwMode="auto">
            <a:xfrm>
              <a:off x="5168626" y="2997254"/>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1" name="Straight Connector 70"/>
            <p:cNvCxnSpPr/>
            <p:nvPr/>
          </p:nvCxnSpPr>
          <p:spPr bwMode="auto">
            <a:xfrm>
              <a:off x="6590926" y="2997266"/>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2" name="Straight Connector 71"/>
            <p:cNvCxnSpPr/>
            <p:nvPr/>
          </p:nvCxnSpPr>
          <p:spPr bwMode="auto">
            <a:xfrm>
              <a:off x="7175092" y="2997278"/>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3" name="Straight Connector 72"/>
            <p:cNvCxnSpPr/>
            <p:nvPr/>
          </p:nvCxnSpPr>
          <p:spPr bwMode="auto">
            <a:xfrm>
              <a:off x="8597392" y="2984591"/>
              <a:ext cx="0" cy="4233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sp>
        <p:nvSpPr>
          <p:cNvPr id="28" name="TextBox 27"/>
          <p:cNvSpPr txBox="1"/>
          <p:nvPr/>
        </p:nvSpPr>
        <p:spPr>
          <a:xfrm rot="16200000">
            <a:off x="-560638" y="3699139"/>
            <a:ext cx="2514480" cy="461665"/>
          </a:xfrm>
          <a:prstGeom prst="rect">
            <a:avLst/>
          </a:prstGeom>
          <a:noFill/>
          <a:ln w="28575" cmpd="sng">
            <a:solidFill>
              <a:srgbClr val="FF6600"/>
            </a:solidFill>
          </a:ln>
        </p:spPr>
        <p:txBody>
          <a:bodyPr wrap="none" rtlCol="0">
            <a:spAutoFit/>
          </a:bodyPr>
          <a:lstStyle/>
          <a:p>
            <a:pPr algn="ctr"/>
            <a:r>
              <a:rPr lang="en-US" sz="2400" dirty="0" smtClean="0">
                <a:solidFill>
                  <a:srgbClr val="FF6600"/>
                </a:solidFill>
              </a:rPr>
              <a:t>Word line decoder</a:t>
            </a:r>
            <a:endParaRPr lang="en-US" sz="2400" dirty="0">
              <a:solidFill>
                <a:srgbClr val="FF6600"/>
              </a:solidFill>
            </a:endParaRPr>
          </a:p>
        </p:txBody>
      </p:sp>
      <p:sp>
        <p:nvSpPr>
          <p:cNvPr id="83" name="TextBox 82"/>
          <p:cNvSpPr txBox="1"/>
          <p:nvPr/>
        </p:nvSpPr>
        <p:spPr>
          <a:xfrm>
            <a:off x="2258214" y="6072851"/>
            <a:ext cx="5686108" cy="461665"/>
          </a:xfrm>
          <a:prstGeom prst="rect">
            <a:avLst/>
          </a:prstGeom>
          <a:noFill/>
          <a:ln w="28575" cmpd="sng">
            <a:solidFill>
              <a:srgbClr val="FF6600"/>
            </a:solidFill>
          </a:ln>
        </p:spPr>
        <p:txBody>
          <a:bodyPr wrap="none" rtlCol="0">
            <a:spAutoFit/>
          </a:bodyPr>
          <a:lstStyle/>
          <a:p>
            <a:pPr algn="ctr"/>
            <a:r>
              <a:rPr lang="en-US" sz="2400" dirty="0" smtClean="0">
                <a:solidFill>
                  <a:srgbClr val="FF6600"/>
                </a:solidFill>
              </a:rPr>
              <a:t>Data out/in on bit lines (BL) via mux/</a:t>
            </a:r>
            <a:r>
              <a:rPr lang="en-US" sz="2400" dirty="0" err="1" smtClean="0">
                <a:solidFill>
                  <a:srgbClr val="FF6600"/>
                </a:solidFill>
              </a:rPr>
              <a:t>demux</a:t>
            </a:r>
            <a:endParaRPr lang="en-US" sz="2400" dirty="0">
              <a:solidFill>
                <a:srgbClr val="FF6600"/>
              </a:solidFill>
            </a:endParaRPr>
          </a:p>
        </p:txBody>
      </p:sp>
      <p:sp>
        <p:nvSpPr>
          <p:cNvPr id="32" name="TextBox 31"/>
          <p:cNvSpPr txBox="1"/>
          <p:nvPr/>
        </p:nvSpPr>
        <p:spPr>
          <a:xfrm rot="16200000">
            <a:off x="-687226" y="3679139"/>
            <a:ext cx="1847814" cy="461665"/>
          </a:xfrm>
          <a:prstGeom prst="rect">
            <a:avLst/>
          </a:prstGeom>
          <a:noFill/>
        </p:spPr>
        <p:txBody>
          <a:bodyPr wrap="none" rtlCol="0">
            <a:spAutoFit/>
          </a:bodyPr>
          <a:lstStyle/>
          <a:p>
            <a:r>
              <a:rPr lang="en-US" sz="2400" dirty="0" smtClean="0">
                <a:solidFill>
                  <a:srgbClr val="009051"/>
                </a:solidFill>
              </a:rPr>
              <a:t>Address  bits</a:t>
            </a:r>
            <a:endParaRPr lang="en-US" sz="2400" dirty="0">
              <a:solidFill>
                <a:srgbClr val="009051"/>
              </a:solidFill>
            </a:endParaRPr>
          </a:p>
        </p:txBody>
      </p:sp>
      <p:cxnSp>
        <p:nvCxnSpPr>
          <p:cNvPr id="5" name="Straight Connector 4"/>
          <p:cNvCxnSpPr/>
          <p:nvPr/>
        </p:nvCxnSpPr>
        <p:spPr bwMode="auto">
          <a:xfrm flipV="1">
            <a:off x="927435" y="1938967"/>
            <a:ext cx="336822" cy="931454"/>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8" name="Straight Connector 7"/>
          <p:cNvCxnSpPr/>
          <p:nvPr/>
        </p:nvCxnSpPr>
        <p:spPr bwMode="auto">
          <a:xfrm flipV="1">
            <a:off x="927435" y="3348621"/>
            <a:ext cx="336822" cy="5082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1" name="Straight Connector 10"/>
          <p:cNvCxnSpPr/>
          <p:nvPr/>
        </p:nvCxnSpPr>
        <p:spPr bwMode="auto">
          <a:xfrm>
            <a:off x="927435" y="4611757"/>
            <a:ext cx="336822" cy="24811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4" name="Straight Connector 13"/>
          <p:cNvCxnSpPr/>
          <p:nvPr/>
        </p:nvCxnSpPr>
        <p:spPr bwMode="auto">
          <a:xfrm>
            <a:off x="927435" y="4977517"/>
            <a:ext cx="106235" cy="413467"/>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5" name="TextBox 14"/>
          <p:cNvSpPr txBox="1"/>
          <p:nvPr/>
        </p:nvSpPr>
        <p:spPr>
          <a:xfrm>
            <a:off x="887678" y="5216056"/>
            <a:ext cx="343364" cy="369332"/>
          </a:xfrm>
          <a:prstGeom prst="rect">
            <a:avLst/>
          </a:prstGeom>
          <a:noFill/>
        </p:spPr>
        <p:txBody>
          <a:bodyPr wrap="none" rtlCol="0">
            <a:spAutoFit/>
          </a:bodyPr>
          <a:lstStyle/>
          <a:p>
            <a:r>
              <a:rPr lang="mr-IN" smtClean="0"/>
              <a:t>…</a:t>
            </a:r>
            <a:endParaRPr lang="en-US" dirty="0"/>
          </a:p>
        </p:txBody>
      </p:sp>
    </p:spTree>
    <p:extLst>
      <p:ext uri="{BB962C8B-B14F-4D97-AF65-F5344CB8AC3E}">
        <p14:creationId xmlns:p14="http://schemas.microsoft.com/office/powerpoint/2010/main" val="128884638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6830" y="96839"/>
            <a:ext cx="8435776" cy="745196"/>
          </a:xfrm>
        </p:spPr>
        <p:txBody>
          <a:bodyPr/>
          <a:lstStyle/>
          <a:p>
            <a:r>
              <a:rPr lang="en-US" dirty="0" smtClean="0"/>
              <a:t>Advantages and disadvantages of SRAM</a:t>
            </a:r>
            <a:endParaRPr lang="en-US" dirty="0"/>
          </a:p>
        </p:txBody>
      </p:sp>
      <p:sp>
        <p:nvSpPr>
          <p:cNvPr id="3" name="Content Placeholder 2"/>
          <p:cNvSpPr>
            <a:spLocks noGrp="1"/>
          </p:cNvSpPr>
          <p:nvPr>
            <p:ph idx="1"/>
          </p:nvPr>
        </p:nvSpPr>
        <p:spPr>
          <a:xfrm>
            <a:off x="486830" y="1079826"/>
            <a:ext cx="8323215" cy="5334068"/>
          </a:xfrm>
        </p:spPr>
        <p:txBody>
          <a:bodyPr/>
          <a:lstStyle/>
          <a:p>
            <a:r>
              <a:rPr lang="en-US" dirty="0" smtClean="0"/>
              <a:t>Advantages</a:t>
            </a:r>
          </a:p>
          <a:p>
            <a:pPr lvl="1"/>
            <a:r>
              <a:rPr lang="en-US" dirty="0" smtClean="0"/>
              <a:t>True digital behavior:  same as logic gates</a:t>
            </a:r>
          </a:p>
          <a:p>
            <a:pPr lvl="1"/>
            <a:r>
              <a:rPr lang="en-US" dirty="0" smtClean="0"/>
              <a:t>High speed:  similar to speed of NAND latch</a:t>
            </a:r>
          </a:p>
          <a:p>
            <a:pPr lvl="1"/>
            <a:r>
              <a:rPr lang="en-US" dirty="0" smtClean="0"/>
              <a:t>Access:  decoder, plus mux/</a:t>
            </a:r>
            <a:r>
              <a:rPr lang="en-US" dirty="0" err="1" smtClean="0"/>
              <a:t>demux</a:t>
            </a:r>
            <a:r>
              <a:rPr lang="en-US" dirty="0" smtClean="0"/>
              <a:t> for out/in and to select bits from word if word too large</a:t>
            </a:r>
          </a:p>
          <a:p>
            <a:r>
              <a:rPr lang="en-US" dirty="0" smtClean="0"/>
              <a:t>Disadvantages</a:t>
            </a:r>
          </a:p>
          <a:p>
            <a:pPr lvl="1"/>
            <a:r>
              <a:rPr lang="en-US" dirty="0" smtClean="0"/>
              <a:t>High power consumption per bit; same as latch</a:t>
            </a:r>
          </a:p>
          <a:p>
            <a:pPr lvl="1"/>
            <a:r>
              <a:rPr lang="en-US" dirty="0" smtClean="0"/>
              <a:t>High heat generation, thus high cost: a chip </a:t>
            </a:r>
            <a:r>
              <a:rPr lang="en-US" dirty="0"/>
              <a:t>of SRAM </a:t>
            </a:r>
            <a:r>
              <a:rPr lang="en-US" dirty="0" smtClean="0"/>
              <a:t>requires expensive package </a:t>
            </a:r>
            <a:r>
              <a:rPr lang="en-US" dirty="0"/>
              <a:t>to </a:t>
            </a:r>
            <a:r>
              <a:rPr lang="en-US" dirty="0" smtClean="0"/>
              <a:t>remove heat</a:t>
            </a:r>
          </a:p>
          <a:p>
            <a:pPr lvl="1"/>
            <a:r>
              <a:rPr lang="en-US" dirty="0" smtClean="0"/>
              <a:t>Modest number of bits per unit of chip area</a:t>
            </a:r>
            <a:endParaRPr lang="en-US" dirty="0"/>
          </a:p>
          <a:p>
            <a:pPr lvl="1"/>
            <a:endParaRPr lang="en-US" dirty="0" smtClean="0"/>
          </a:p>
          <a:p>
            <a:pPr lvl="1"/>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46</a:t>
            </a:fld>
            <a:endParaRPr lang="en-US"/>
          </a:p>
        </p:txBody>
      </p:sp>
    </p:spTree>
    <p:extLst>
      <p:ext uri="{BB962C8B-B14F-4D97-AF65-F5344CB8AC3E}">
        <p14:creationId xmlns:p14="http://schemas.microsoft.com/office/powerpoint/2010/main" val="212117947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Today’s memory:  Dynamic RAM (DRAM)</a:t>
            </a:r>
            <a:endParaRPr lang="en-US" sz="3600" dirty="0"/>
          </a:p>
        </p:txBody>
      </p:sp>
      <p:sp>
        <p:nvSpPr>
          <p:cNvPr id="3" name="Content Placeholder 2"/>
          <p:cNvSpPr>
            <a:spLocks noGrp="1"/>
          </p:cNvSpPr>
          <p:nvPr>
            <p:ph idx="1"/>
          </p:nvPr>
        </p:nvSpPr>
        <p:spPr>
          <a:xfrm>
            <a:off x="486830" y="1086516"/>
            <a:ext cx="8437037" cy="5612054"/>
          </a:xfrm>
        </p:spPr>
        <p:txBody>
          <a:bodyPr>
            <a:normAutofit fontScale="92500"/>
          </a:bodyPr>
          <a:lstStyle/>
          <a:p>
            <a:r>
              <a:rPr lang="en-US" dirty="0"/>
              <a:t>Logic 1 represented by </a:t>
            </a:r>
            <a:r>
              <a:rPr lang="en-US" dirty="0" smtClean="0"/>
              <a:t>charge</a:t>
            </a:r>
            <a:r>
              <a:rPr lang="en-US" dirty="0"/>
              <a:t>, </a:t>
            </a:r>
            <a:r>
              <a:rPr lang="en-US" dirty="0" smtClean="0"/>
              <a:t>not </a:t>
            </a:r>
            <a:r>
              <a:rPr lang="en-US" dirty="0"/>
              <a:t>voltage</a:t>
            </a:r>
          </a:p>
          <a:p>
            <a:r>
              <a:rPr lang="en-US" dirty="0" smtClean="0"/>
              <a:t>Memory </a:t>
            </a:r>
            <a:r>
              <a:rPr lang="en-US" dirty="0"/>
              <a:t>cell is 1 transistor and 1 capacitor </a:t>
            </a:r>
            <a:r>
              <a:rPr lang="en-US" dirty="0" smtClean="0"/>
              <a:t> </a:t>
            </a:r>
            <a:r>
              <a:rPr lang="en-US" dirty="0"/>
              <a:t>(analogous to a Williams tube</a:t>
            </a:r>
            <a:r>
              <a:rPr lang="en-US" dirty="0" smtClean="0"/>
              <a:t>)</a:t>
            </a:r>
          </a:p>
          <a:p>
            <a:r>
              <a:rPr lang="en-US" dirty="0" smtClean="0"/>
              <a:t>Memory cell is smaller, much cooler than SRAM</a:t>
            </a:r>
          </a:p>
          <a:p>
            <a:r>
              <a:rPr lang="en-US" dirty="0" smtClean="0"/>
              <a:t>Stored charge leaks fast (~10 </a:t>
            </a:r>
            <a:r>
              <a:rPr lang="en-US" dirty="0" err="1" smtClean="0"/>
              <a:t>msec</a:t>
            </a:r>
            <a:r>
              <a:rPr lang="en-US" dirty="0" smtClean="0"/>
              <a:t> at room temp)</a:t>
            </a:r>
          </a:p>
          <a:p>
            <a:pPr lvl="1"/>
            <a:r>
              <a:rPr lang="en-US" dirty="0" smtClean="0">
                <a:solidFill>
                  <a:srgbClr val="0432FF"/>
                </a:solidFill>
              </a:rPr>
              <a:t>Must refresh data</a:t>
            </a:r>
            <a:r>
              <a:rPr lang="en-US" dirty="0" smtClean="0"/>
              <a:t>, unlike a latch circuit</a:t>
            </a:r>
          </a:p>
          <a:p>
            <a:r>
              <a:rPr lang="en-US" dirty="0" smtClean="0"/>
              <a:t>DRAM much slower than SRAM</a:t>
            </a:r>
          </a:p>
          <a:p>
            <a:pPr lvl="1"/>
            <a:r>
              <a:rPr lang="en-US" dirty="0" smtClean="0"/>
              <a:t>Sensing charge presence/absence takes more time than sensing high/low voltage</a:t>
            </a:r>
          </a:p>
          <a:p>
            <a:r>
              <a:rPr lang="en-US" sz="3000" dirty="0"/>
              <a:t>1972: Intel 1103 chip at $</a:t>
            </a:r>
            <a:r>
              <a:rPr lang="en-US" sz="3000" dirty="0" smtClean="0"/>
              <a:t>0.01/bit; </a:t>
            </a:r>
            <a:r>
              <a:rPr lang="en-US" sz="3000" dirty="0"/>
              <a:t>displaced core memory in a few </a:t>
            </a:r>
            <a:r>
              <a:rPr lang="en-US" sz="3000" dirty="0" smtClean="0"/>
              <a:t>years</a:t>
            </a:r>
            <a:endParaRPr lang="en-US" sz="3000"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47</a:t>
            </a:fld>
            <a:endParaRPr lang="en-US"/>
          </a:p>
        </p:txBody>
      </p:sp>
    </p:spTree>
    <p:extLst>
      <p:ext uri="{BB962C8B-B14F-4D97-AF65-F5344CB8AC3E}">
        <p14:creationId xmlns:p14="http://schemas.microsoft.com/office/powerpoint/2010/main" val="28739567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DRAM refresh</a:t>
            </a:r>
            <a:endParaRPr lang="en-US" dirty="0"/>
          </a:p>
        </p:txBody>
      </p:sp>
      <p:sp>
        <p:nvSpPr>
          <p:cNvPr id="3" name="Content Placeholder 2"/>
          <p:cNvSpPr>
            <a:spLocks noGrp="1"/>
          </p:cNvSpPr>
          <p:nvPr>
            <p:ph idx="1"/>
          </p:nvPr>
        </p:nvSpPr>
        <p:spPr>
          <a:xfrm>
            <a:off x="486830" y="1121050"/>
            <a:ext cx="8247965" cy="5527384"/>
          </a:xfrm>
        </p:spPr>
        <p:txBody>
          <a:bodyPr/>
          <a:lstStyle/>
          <a:p>
            <a:r>
              <a:rPr lang="en-US" dirty="0" smtClean="0"/>
              <a:t>Refresh process algorithm</a:t>
            </a:r>
          </a:p>
          <a:p>
            <a:pPr lvl="1"/>
            <a:r>
              <a:rPr lang="en-US" dirty="0" smtClean="0"/>
              <a:t>While (1)</a:t>
            </a:r>
          </a:p>
          <a:p>
            <a:pPr lvl="2"/>
            <a:r>
              <a:rPr lang="en-US" dirty="0" smtClean="0"/>
              <a:t>Read contents of location K</a:t>
            </a:r>
            <a:endParaRPr lang="en-US" dirty="0"/>
          </a:p>
          <a:p>
            <a:pPr lvl="2"/>
            <a:r>
              <a:rPr lang="en-US" dirty="0" smtClean="0"/>
              <a:t>Write contents of location </a:t>
            </a:r>
            <a:r>
              <a:rPr lang="en-US" dirty="0"/>
              <a:t>K</a:t>
            </a:r>
            <a:r>
              <a:rPr lang="en-US" dirty="0" smtClean="0"/>
              <a:t> into location K, thus recharging the 1 bits in location K</a:t>
            </a:r>
          </a:p>
          <a:p>
            <a:pPr lvl="2"/>
            <a:r>
              <a:rPr lang="en-US" dirty="0" smtClean="0"/>
              <a:t>K = (K+1) modulo 2</a:t>
            </a:r>
            <a:r>
              <a:rPr lang="en-US" sz="2800" baseline="30000" dirty="0" smtClean="0"/>
              <a:t>number of address bits</a:t>
            </a:r>
          </a:p>
          <a:p>
            <a:r>
              <a:rPr lang="en-US" dirty="0" smtClean="0"/>
              <a:t>Refresh </a:t>
            </a:r>
          </a:p>
          <a:p>
            <a:pPr lvl="1"/>
            <a:r>
              <a:rPr lang="en-US" dirty="0"/>
              <a:t>R</a:t>
            </a:r>
            <a:r>
              <a:rPr lang="en-US" dirty="0" smtClean="0"/>
              <a:t>uns “in the background” with respect to program read and write actions</a:t>
            </a:r>
          </a:p>
          <a:p>
            <a:pPr lvl="1"/>
            <a:r>
              <a:rPr lang="en-US" dirty="0"/>
              <a:t>M</a:t>
            </a:r>
            <a:r>
              <a:rPr lang="en-US" dirty="0" smtClean="0"/>
              <a:t>ust not cause program correctness issues</a:t>
            </a:r>
          </a:p>
          <a:p>
            <a:pPr lvl="1"/>
            <a:r>
              <a:rPr lang="en-US" dirty="0" smtClean="0"/>
              <a:t>Uses a small amount of energy constantly</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48</a:t>
            </a:fld>
            <a:endParaRPr lang="en-US"/>
          </a:p>
        </p:txBody>
      </p:sp>
    </p:spTree>
    <p:extLst>
      <p:ext uri="{BB962C8B-B14F-4D97-AF65-F5344CB8AC3E}">
        <p14:creationId xmlns:p14="http://schemas.microsoft.com/office/powerpoint/2010/main" val="56832039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DRAM</a:t>
            </a:r>
            <a:r>
              <a:rPr lang="en-US" dirty="0"/>
              <a:t> </a:t>
            </a:r>
            <a:r>
              <a:rPr lang="en-US" dirty="0" smtClean="0"/>
              <a:t>redundancy</a:t>
            </a:r>
            <a:endParaRPr lang="en-US" dirty="0"/>
          </a:p>
        </p:txBody>
      </p:sp>
      <p:sp>
        <p:nvSpPr>
          <p:cNvPr id="3" name="Content Placeholder 2"/>
          <p:cNvSpPr>
            <a:spLocks noGrp="1"/>
          </p:cNvSpPr>
          <p:nvPr>
            <p:ph idx="1"/>
          </p:nvPr>
        </p:nvSpPr>
        <p:spPr>
          <a:xfrm>
            <a:off x="486830" y="1171186"/>
            <a:ext cx="8247965" cy="5334068"/>
          </a:xfrm>
        </p:spPr>
        <p:txBody>
          <a:bodyPr>
            <a:normAutofit lnSpcReduction="10000"/>
          </a:bodyPr>
          <a:lstStyle/>
          <a:p>
            <a:r>
              <a:rPr lang="en-US" dirty="0" smtClean="0"/>
              <a:t>After chips reached 64 Kbit capacity manufacturers started including spare row(s) and column(s)</a:t>
            </a:r>
          </a:p>
          <a:p>
            <a:pPr lvl="1"/>
            <a:r>
              <a:rPr lang="en-US" dirty="0"/>
              <a:t>As number of cells increased, probability of a bad cell tended to increase as well</a:t>
            </a:r>
          </a:p>
          <a:p>
            <a:pPr lvl="1"/>
            <a:r>
              <a:rPr lang="en-US" dirty="0" smtClean="0"/>
              <a:t>Row/column spare(s) allow “map out” of bad bit(s) during chip testing</a:t>
            </a:r>
          </a:p>
          <a:p>
            <a:pPr lvl="1"/>
            <a:r>
              <a:rPr lang="en-US" dirty="0"/>
              <a:t>Decoder circuit enhanced to be able to substitute in spare row(s) and column(s) </a:t>
            </a:r>
            <a:r>
              <a:rPr lang="en-US" dirty="0" smtClean="0"/>
              <a:t>and avoid bad row(s)/column(s) by at-factory </a:t>
            </a:r>
            <a:r>
              <a:rPr lang="en-US" dirty="0"/>
              <a:t>programming</a:t>
            </a:r>
          </a:p>
          <a:p>
            <a:pPr lvl="1"/>
            <a:r>
              <a:rPr lang="en-US" dirty="0" smtClean="0"/>
              <a:t>Avoids having to discard a chip with a single bad memory cell and no redundancy</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49</a:t>
            </a:fld>
            <a:endParaRPr lang="en-US"/>
          </a:p>
        </p:txBody>
      </p:sp>
    </p:spTree>
    <p:extLst>
      <p:ext uri="{BB962C8B-B14F-4D97-AF65-F5344CB8AC3E}">
        <p14:creationId xmlns:p14="http://schemas.microsoft.com/office/powerpoint/2010/main" val="19010837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Execution time</a:t>
            </a:r>
            <a:endParaRPr lang="en-US" dirty="0"/>
          </a:p>
        </p:txBody>
      </p:sp>
      <p:sp>
        <p:nvSpPr>
          <p:cNvPr id="3" name="Content Placeholder 2"/>
          <p:cNvSpPr>
            <a:spLocks noGrp="1"/>
          </p:cNvSpPr>
          <p:nvPr>
            <p:ph idx="1"/>
          </p:nvPr>
        </p:nvSpPr>
        <p:spPr>
          <a:xfrm>
            <a:off x="457200" y="1074738"/>
            <a:ext cx="8496300" cy="5430516"/>
          </a:xfrm>
        </p:spPr>
        <p:txBody>
          <a:bodyPr>
            <a:noAutofit/>
          </a:bodyPr>
          <a:lstStyle/>
          <a:p>
            <a:pPr>
              <a:lnSpc>
                <a:spcPct val="90000"/>
              </a:lnSpc>
            </a:pPr>
            <a:r>
              <a:rPr lang="en-US" sz="2400" dirty="0" smtClean="0">
                <a:solidFill>
                  <a:srgbClr val="0000FF"/>
                </a:solidFill>
              </a:rPr>
              <a:t>Wall-clock time, response time, or elapsed time:</a:t>
            </a:r>
            <a:r>
              <a:rPr lang="en-US" sz="2400" dirty="0" smtClean="0"/>
              <a:t>  the latency to complete a task including disk accesses, memory accesses, I/O activities, O/S overhead – </a:t>
            </a:r>
            <a:r>
              <a:rPr lang="en-US" sz="2400" dirty="0" smtClean="0">
                <a:solidFill>
                  <a:srgbClr val="0000FF"/>
                </a:solidFill>
              </a:rPr>
              <a:t>everything*</a:t>
            </a:r>
          </a:p>
          <a:p>
            <a:pPr>
              <a:lnSpc>
                <a:spcPct val="90000"/>
              </a:lnSpc>
            </a:pPr>
            <a:r>
              <a:rPr lang="en-US" sz="2400" dirty="0" smtClean="0">
                <a:solidFill>
                  <a:srgbClr val="0000FF"/>
                </a:solidFill>
              </a:rPr>
              <a:t>*Assuming that </a:t>
            </a:r>
            <a:r>
              <a:rPr lang="en-US" sz="2400" dirty="0">
                <a:solidFill>
                  <a:srgbClr val="0000FF"/>
                </a:solidFill>
              </a:rPr>
              <a:t>you have an executable in non-volatile storage awaiting your command; Getting to that point is another important kind of </a:t>
            </a:r>
            <a:r>
              <a:rPr lang="en-US" sz="2400" dirty="0" smtClean="0">
                <a:solidFill>
                  <a:srgbClr val="0000FF"/>
                </a:solidFill>
              </a:rPr>
              <a:t>time </a:t>
            </a:r>
            <a:r>
              <a:rPr lang="en-US" sz="2400" dirty="0">
                <a:solidFill>
                  <a:srgbClr val="0000FF"/>
                </a:solidFill>
              </a:rPr>
              <a:t>and </a:t>
            </a:r>
            <a:r>
              <a:rPr lang="en-US" sz="2400" dirty="0" smtClean="0">
                <a:solidFill>
                  <a:srgbClr val="0000FF"/>
                </a:solidFill>
              </a:rPr>
              <a:t>$$$ (programmer time/$)</a:t>
            </a:r>
            <a:endParaRPr lang="en-US" sz="2400" dirty="0">
              <a:solidFill>
                <a:srgbClr val="0000FF"/>
              </a:solidFill>
            </a:endParaRPr>
          </a:p>
          <a:p>
            <a:pPr>
              <a:lnSpc>
                <a:spcPct val="90000"/>
              </a:lnSpc>
            </a:pPr>
            <a:r>
              <a:rPr lang="en-US" sz="2400" dirty="0" smtClean="0"/>
              <a:t>UNIX </a:t>
            </a:r>
            <a:r>
              <a:rPr lang="en-US" sz="2400" dirty="0" smtClean="0">
                <a:solidFill>
                  <a:srgbClr val="008000"/>
                </a:solidFill>
              </a:rPr>
              <a:t>time</a:t>
            </a:r>
            <a:r>
              <a:rPr lang="en-US" sz="2400" dirty="0" smtClean="0"/>
              <a:t> </a:t>
            </a:r>
            <a:r>
              <a:rPr lang="en-US" sz="2400" i="1" dirty="0" smtClean="0">
                <a:solidFill>
                  <a:srgbClr val="008000"/>
                </a:solidFill>
              </a:rPr>
              <a:t>utility</a:t>
            </a:r>
            <a:r>
              <a:rPr lang="en-US" sz="2400" dirty="0" smtClean="0"/>
              <a:t> command example output</a:t>
            </a:r>
            <a:br>
              <a:rPr lang="en-US" sz="2400" dirty="0" smtClean="0"/>
            </a:br>
            <a:r>
              <a:rPr lang="en-US" sz="2400" dirty="0" smtClean="0"/>
              <a:t>	                 </a:t>
            </a:r>
            <a:r>
              <a:rPr lang="en-US" sz="2400" dirty="0" smtClean="0">
                <a:solidFill>
                  <a:srgbClr val="008000"/>
                </a:solidFill>
              </a:rPr>
              <a:t>90.7u 12.9s 2:39 65%</a:t>
            </a:r>
            <a:endParaRPr lang="en-US" sz="2400" dirty="0">
              <a:solidFill>
                <a:srgbClr val="008000"/>
              </a:solidFill>
            </a:endParaRPr>
          </a:p>
          <a:p>
            <a:pPr lvl="1">
              <a:lnSpc>
                <a:spcPct val="90000"/>
              </a:lnSpc>
            </a:pPr>
            <a:r>
              <a:rPr lang="en-US" sz="2400" dirty="0" smtClean="0"/>
              <a:t>90.7 seconds of </a:t>
            </a:r>
            <a:r>
              <a:rPr lang="en-US" sz="2400" dirty="0" smtClean="0">
                <a:solidFill>
                  <a:srgbClr val="008000"/>
                </a:solidFill>
              </a:rPr>
              <a:t>U</a:t>
            </a:r>
            <a:r>
              <a:rPr lang="en-US" sz="2400" dirty="0" smtClean="0"/>
              <a:t>ser CPU time</a:t>
            </a:r>
            <a:endParaRPr lang="en-US" sz="2400" dirty="0"/>
          </a:p>
          <a:p>
            <a:pPr lvl="1">
              <a:lnSpc>
                <a:spcPct val="90000"/>
              </a:lnSpc>
            </a:pPr>
            <a:r>
              <a:rPr lang="en-US" sz="2400" dirty="0" smtClean="0"/>
              <a:t>12.9 seconds </a:t>
            </a:r>
            <a:r>
              <a:rPr lang="en-US" sz="2400" dirty="0" smtClean="0">
                <a:solidFill>
                  <a:srgbClr val="008000"/>
                </a:solidFill>
              </a:rPr>
              <a:t>S</a:t>
            </a:r>
            <a:r>
              <a:rPr lang="en-US" sz="2400" dirty="0" smtClean="0"/>
              <a:t>ystem (O/S) CPU time</a:t>
            </a:r>
            <a:endParaRPr lang="en-US" sz="2400" dirty="0"/>
          </a:p>
          <a:p>
            <a:pPr lvl="1">
              <a:lnSpc>
                <a:spcPct val="90000"/>
              </a:lnSpc>
            </a:pPr>
            <a:r>
              <a:rPr lang="en-US" sz="2400" dirty="0" smtClean="0"/>
              <a:t>2 minutes 39 </a:t>
            </a:r>
            <a:r>
              <a:rPr lang="en-US" sz="2400" dirty="0"/>
              <a:t>seconds of Elapsed </a:t>
            </a:r>
            <a:r>
              <a:rPr lang="en-US" sz="2400" dirty="0" smtClean="0"/>
              <a:t>time</a:t>
            </a:r>
            <a:endParaRPr lang="en-US" sz="2400" dirty="0"/>
          </a:p>
          <a:p>
            <a:pPr lvl="1">
              <a:lnSpc>
                <a:spcPct val="90000"/>
              </a:lnSpc>
            </a:pPr>
            <a:r>
              <a:rPr lang="en-US" sz="2400" dirty="0" smtClean="0"/>
              <a:t>65% of elapsed time was CPU time for task execution</a:t>
            </a:r>
          </a:p>
          <a:p>
            <a:pPr lvl="1">
              <a:lnSpc>
                <a:spcPct val="90000"/>
              </a:lnSpc>
            </a:pPr>
            <a:r>
              <a:rPr lang="en-US" sz="2400" dirty="0" smtClean="0">
                <a:solidFill>
                  <a:srgbClr val="FF6600"/>
                </a:solidFill>
              </a:rPr>
              <a:t>35% of elapsed time CPU was not working!</a:t>
            </a:r>
            <a:r>
              <a:rPr lang="en-US" sz="2400" dirty="0">
                <a:solidFill>
                  <a:srgbClr val="FF6600"/>
                </a:solidFill>
              </a:rPr>
              <a:t> </a:t>
            </a:r>
            <a:r>
              <a:rPr lang="en-US" sz="2400" dirty="0" smtClean="0">
                <a:solidFill>
                  <a:srgbClr val="FF6600"/>
                </a:solidFill>
              </a:rPr>
              <a:t> Waiting for I/O or O/S has CPU running other programs, or both</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5</a:t>
            </a:fld>
            <a:endParaRPr lang="en-US"/>
          </a:p>
        </p:txBody>
      </p:sp>
    </p:spTree>
    <p:extLst>
      <p:ext uri="{BB962C8B-B14F-4D97-AF65-F5344CB8AC3E}">
        <p14:creationId xmlns:p14="http://schemas.microsoft.com/office/powerpoint/2010/main" val="42688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Flash memory</a:t>
            </a:r>
            <a:endParaRPr lang="en-US" dirty="0"/>
          </a:p>
        </p:txBody>
      </p:sp>
      <p:sp>
        <p:nvSpPr>
          <p:cNvPr id="3" name="Content Placeholder 2"/>
          <p:cNvSpPr>
            <a:spLocks noGrp="1"/>
          </p:cNvSpPr>
          <p:nvPr>
            <p:ph idx="1"/>
          </p:nvPr>
        </p:nvSpPr>
        <p:spPr>
          <a:xfrm>
            <a:off x="457200" y="1193797"/>
            <a:ext cx="8229600" cy="5052482"/>
          </a:xfrm>
        </p:spPr>
        <p:txBody>
          <a:bodyPr>
            <a:normAutofit fontScale="92500" lnSpcReduction="10000"/>
          </a:bodyPr>
          <a:lstStyle/>
          <a:p>
            <a:r>
              <a:rPr lang="en-US" dirty="0" smtClean="0"/>
              <a:t>Memory cell is a single transistor with a well insulated  “floating gate” serving as a very low leakage capacitor</a:t>
            </a:r>
          </a:p>
          <a:p>
            <a:r>
              <a:rPr lang="en-US" dirty="0" smtClean="0"/>
              <a:t>Flash is non-volatile storage:  bits leak away only after years, perhaps decades; no refresh needed, thus no power needed</a:t>
            </a:r>
          </a:p>
          <a:p>
            <a:r>
              <a:rPr lang="en-US" dirty="0" smtClean="0"/>
              <a:t>Number of charge levels used in the capacitor may be </a:t>
            </a:r>
            <a:r>
              <a:rPr lang="en-US" dirty="0"/>
              <a:t>2</a:t>
            </a:r>
            <a:r>
              <a:rPr lang="en-US" dirty="0" smtClean="0"/>
              <a:t>, 4, and even 8 (1-bit, 2-bits, 3-bits) per one memory cell</a:t>
            </a:r>
          </a:p>
          <a:p>
            <a:r>
              <a:rPr lang="en-US" dirty="0" smtClean="0"/>
              <a:t>High demand has supported intensive commercial efforts to improve this technology</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50</a:t>
            </a:fld>
            <a:endParaRPr lang="en-US"/>
          </a:p>
        </p:txBody>
      </p:sp>
    </p:spTree>
    <p:extLst>
      <p:ext uri="{BB962C8B-B14F-4D97-AF65-F5344CB8AC3E}">
        <p14:creationId xmlns:p14="http://schemas.microsoft.com/office/powerpoint/2010/main" val="89846040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Flash advantages and disadvantages</a:t>
            </a:r>
            <a:endParaRPr lang="en-US" dirty="0"/>
          </a:p>
        </p:txBody>
      </p:sp>
      <p:sp>
        <p:nvSpPr>
          <p:cNvPr id="3" name="Content Placeholder 2"/>
          <p:cNvSpPr>
            <a:spLocks noGrp="1"/>
          </p:cNvSpPr>
          <p:nvPr>
            <p:ph idx="1"/>
          </p:nvPr>
        </p:nvSpPr>
        <p:spPr>
          <a:xfrm>
            <a:off x="457200" y="1176866"/>
            <a:ext cx="8229600" cy="5328388"/>
          </a:xfrm>
        </p:spPr>
        <p:txBody>
          <a:bodyPr>
            <a:normAutofit fontScale="92500" lnSpcReduction="20000"/>
          </a:bodyPr>
          <a:lstStyle/>
          <a:p>
            <a:r>
              <a:rPr lang="en-US" dirty="0" smtClean="0"/>
              <a:t>Advantages</a:t>
            </a:r>
          </a:p>
          <a:p>
            <a:pPr lvl="1"/>
            <a:r>
              <a:rPr lang="en-US" dirty="0" smtClean="0"/>
              <a:t>Density and cost have improved rapidly</a:t>
            </a:r>
          </a:p>
          <a:p>
            <a:pPr lvl="1"/>
            <a:r>
              <a:rPr lang="en-US" dirty="0" smtClean="0"/>
              <a:t>Speed, power consumption, noise all better than hard disk drives</a:t>
            </a:r>
          </a:p>
          <a:p>
            <a:r>
              <a:rPr lang="en-US" dirty="0" smtClean="0"/>
              <a:t>Disadvantages</a:t>
            </a:r>
          </a:p>
          <a:p>
            <a:pPr lvl="1"/>
            <a:r>
              <a:rPr lang="en-US" dirty="0" smtClean="0"/>
              <a:t>Limited number of program/erase cycles for each bit, typically 10^5 perhaps 10^6 due to memory cell wear</a:t>
            </a:r>
          </a:p>
          <a:p>
            <a:pPr lvl="1"/>
            <a:r>
              <a:rPr lang="en-US" dirty="0" smtClean="0"/>
              <a:t>Read, write, and erase operations are all different and all quite complex</a:t>
            </a:r>
          </a:p>
          <a:p>
            <a:pPr lvl="2"/>
            <a:r>
              <a:rPr lang="en-US" dirty="0" smtClean="0"/>
              <a:t>Reading a location disturbs adjacent locations:  must count accesses and “refresh” data after some number of reads</a:t>
            </a:r>
          </a:p>
          <a:p>
            <a:pPr lvl="2"/>
            <a:r>
              <a:rPr lang="en-US" dirty="0" smtClean="0"/>
              <a:t>Must engage in wear-leveling management</a:t>
            </a:r>
          </a:p>
          <a:p>
            <a:pPr lvl="2"/>
            <a:r>
              <a:rPr lang="en-US" dirty="0" smtClean="0"/>
              <a:t>Must map out bad (failed) locations dynamically</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51</a:t>
            </a:fld>
            <a:endParaRPr lang="en-US"/>
          </a:p>
        </p:txBody>
      </p:sp>
    </p:spTree>
    <p:extLst>
      <p:ext uri="{BB962C8B-B14F-4D97-AF65-F5344CB8AC3E}">
        <p14:creationId xmlns:p14="http://schemas.microsoft.com/office/powerpoint/2010/main" val="146648797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disk drive</a:t>
            </a:r>
            <a:endParaRPr lang="en-US" dirty="0"/>
          </a:p>
        </p:txBody>
      </p:sp>
      <p:sp>
        <p:nvSpPr>
          <p:cNvPr id="3" name="Content Placeholder 2"/>
          <p:cNvSpPr>
            <a:spLocks noGrp="1"/>
          </p:cNvSpPr>
          <p:nvPr>
            <p:ph idx="1"/>
          </p:nvPr>
        </p:nvSpPr>
        <p:spPr>
          <a:xfrm>
            <a:off x="457199" y="1303868"/>
            <a:ext cx="8273323" cy="5052482"/>
          </a:xfrm>
        </p:spPr>
        <p:txBody>
          <a:bodyPr>
            <a:normAutofit fontScale="77500" lnSpcReduction="20000"/>
          </a:bodyPr>
          <a:lstStyle/>
          <a:p>
            <a:r>
              <a:rPr lang="en-US" dirty="0" smtClean="0"/>
              <a:t>Introduced in 1956 by IBM, and still going strong</a:t>
            </a:r>
          </a:p>
          <a:p>
            <a:r>
              <a:rPr lang="en-US" dirty="0" smtClean="0"/>
              <a:t>Magnetic data storage, like core, but magnetic media is a thin continuous film coating on a rotating surface</a:t>
            </a:r>
          </a:p>
          <a:p>
            <a:pPr lvl="1"/>
            <a:r>
              <a:rPr lang="en-US" dirty="0" smtClean="0"/>
              <a:t>Media is fine powder in a binder (a paint) with analog behavior</a:t>
            </a:r>
          </a:p>
          <a:p>
            <a:pPr lvl="1"/>
            <a:r>
              <a:rPr lang="en-US" dirty="0" smtClean="0"/>
              <a:t>Rotating </a:t>
            </a:r>
            <a:r>
              <a:rPr lang="en-US" dirty="0"/>
              <a:t>cylinder, called a drum, with multiple, fixed heads used in the </a:t>
            </a:r>
            <a:r>
              <a:rPr lang="en-US" dirty="0" smtClean="0"/>
              <a:t>past</a:t>
            </a:r>
            <a:endParaRPr lang="en-US" dirty="0"/>
          </a:p>
          <a:p>
            <a:pPr lvl="1"/>
            <a:r>
              <a:rPr lang="en-US" dirty="0" smtClean="0"/>
              <a:t>Rotating disk (platter) with moving read/write head today</a:t>
            </a:r>
          </a:p>
          <a:p>
            <a:r>
              <a:rPr lang="en-US" dirty="0" smtClean="0"/>
              <a:t>Media has no wear mechanism, permitting</a:t>
            </a:r>
          </a:p>
          <a:p>
            <a:pPr lvl="1"/>
            <a:r>
              <a:rPr lang="en-US" dirty="0" smtClean="0"/>
              <a:t>Infinite read/write cycles</a:t>
            </a:r>
          </a:p>
          <a:p>
            <a:pPr lvl="1"/>
            <a:r>
              <a:rPr lang="en-US" dirty="0" smtClean="0"/>
              <a:t>No need for wear leveling</a:t>
            </a:r>
          </a:p>
          <a:p>
            <a:r>
              <a:rPr lang="en-US" dirty="0" smtClean="0"/>
              <a:t>High storage density today of ~1 </a:t>
            </a:r>
            <a:r>
              <a:rPr lang="en-US" dirty="0" err="1" smtClean="0"/>
              <a:t>Tbit</a:t>
            </a:r>
            <a:r>
              <a:rPr lang="en-US" dirty="0" smtClean="0"/>
              <a:t>/inch</a:t>
            </a:r>
            <a:r>
              <a:rPr lang="en-US" sz="4100" baseline="30000" dirty="0" smtClean="0"/>
              <a:t>2</a:t>
            </a:r>
            <a:r>
              <a:rPr lang="en-US" dirty="0" smtClean="0"/>
              <a:t> requires exceptional mechanical parts precision</a:t>
            </a:r>
          </a:p>
          <a:p>
            <a:pPr lvl="1"/>
            <a:r>
              <a:rPr lang="en-US" dirty="0" smtClean="0"/>
              <a:t>Retractable heads and removable platter stacks used in the past when density and mechanical precision was much lower</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52</a:t>
            </a:fld>
            <a:endParaRPr lang="en-US"/>
          </a:p>
        </p:txBody>
      </p:sp>
    </p:spTree>
    <p:extLst>
      <p:ext uri="{BB962C8B-B14F-4D97-AF65-F5344CB8AC3E}">
        <p14:creationId xmlns:p14="http://schemas.microsoft.com/office/powerpoint/2010/main" val="59351197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a:t>
            </a:r>
            <a:r>
              <a:rPr lang="en-US" dirty="0" smtClean="0"/>
              <a:t>pen up a 2.5” hard disk</a:t>
            </a:r>
            <a:endParaRPr lang="en-US" dirty="0"/>
          </a:p>
        </p:txBody>
      </p:sp>
      <p:sp>
        <p:nvSpPr>
          <p:cNvPr id="3" name="Content Placeholder 2"/>
          <p:cNvSpPr>
            <a:spLocks noGrp="1"/>
          </p:cNvSpPr>
          <p:nvPr>
            <p:ph idx="1"/>
          </p:nvPr>
        </p:nvSpPr>
        <p:spPr/>
        <p:txBody>
          <a:bodyPr/>
          <a:lstStyle/>
          <a:p>
            <a:r>
              <a:rPr lang="en-US" dirty="0" smtClean="0"/>
              <a:t>Toshiba model HDD2134</a:t>
            </a:r>
          </a:p>
          <a:p>
            <a:r>
              <a:rPr lang="en-US" dirty="0" smtClean="0"/>
              <a:t>4327 MB capacity</a:t>
            </a:r>
          </a:p>
          <a:p>
            <a:pPr lvl="1"/>
            <a:r>
              <a:rPr lang="en-US" dirty="0" smtClean="0"/>
              <a:t>On 2 platters with 4 surfaces (top &amp; bottom each)</a:t>
            </a:r>
          </a:p>
          <a:p>
            <a:pPr lvl="1"/>
            <a:r>
              <a:rPr lang="en-US" dirty="0"/>
              <a:t>w</a:t>
            </a:r>
            <a:r>
              <a:rPr lang="en-US" dirty="0" smtClean="0"/>
              <a:t>ith 4 read/write heads, that move in tandem to position over any 1 of</a:t>
            </a:r>
          </a:p>
          <a:p>
            <a:pPr lvl="1"/>
            <a:r>
              <a:rPr lang="en-US" dirty="0" smtClean="0"/>
              <a:t>8944 concentric tracks on a platter</a:t>
            </a:r>
          </a:p>
          <a:p>
            <a:pPr lvl="1"/>
            <a:r>
              <a:rPr lang="en-US" dirty="0" smtClean="0"/>
              <a:t>A set of corresponding tracks across all platters is called a cylinder; all data contained by a cylinder can be read/written without moving the heads</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53</a:t>
            </a:fld>
            <a:endParaRPr lang="en-US"/>
          </a:p>
        </p:txBody>
      </p:sp>
    </p:spTree>
    <p:extLst>
      <p:ext uri="{BB962C8B-B14F-4D97-AF65-F5344CB8AC3E}">
        <p14:creationId xmlns:p14="http://schemas.microsoft.com/office/powerpoint/2010/main" val="9427393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Hard disk platter – magnetic regions</a:t>
            </a:r>
            <a:endParaRPr lang="en-US" dirty="0"/>
          </a:p>
        </p:txBody>
      </p:sp>
      <p:pic>
        <p:nvPicPr>
          <p:cNvPr id="4" name="Content Placeholder 3" descr="Bits on hard disk imaged magnetically.jpg"/>
          <p:cNvPicPr>
            <a:picLocks noGrp="1" noChangeAspect="1"/>
          </p:cNvPicPr>
          <p:nvPr>
            <p:ph idx="1"/>
          </p:nvPr>
        </p:nvPicPr>
        <p:blipFill>
          <a:blip r:embed="rId2">
            <a:extLst>
              <a:ext uri="{28A0092B-C50C-407E-A947-70E740481C1C}">
                <a14:useLocalDpi xmlns:a14="http://schemas.microsoft.com/office/drawing/2010/main" val="0"/>
              </a:ext>
            </a:extLst>
          </a:blip>
          <a:srcRect t="17186" b="17186"/>
          <a:stretch>
            <a:fillRect/>
          </a:stretch>
        </p:blipFill>
        <p:spPr>
          <a:xfrm>
            <a:off x="457200" y="1333500"/>
            <a:ext cx="8229600" cy="4525963"/>
          </a:xfrm>
        </p:spPr>
      </p:pic>
      <p:sp>
        <p:nvSpPr>
          <p:cNvPr id="5" name="TextBox 4"/>
          <p:cNvSpPr txBox="1"/>
          <p:nvPr/>
        </p:nvSpPr>
        <p:spPr>
          <a:xfrm>
            <a:off x="457200" y="5935246"/>
            <a:ext cx="8108710" cy="830997"/>
          </a:xfrm>
          <a:prstGeom prst="rect">
            <a:avLst/>
          </a:prstGeom>
          <a:noFill/>
        </p:spPr>
        <p:txBody>
          <a:bodyPr wrap="none" rtlCol="0">
            <a:spAutoFit/>
          </a:bodyPr>
          <a:lstStyle/>
          <a:p>
            <a:r>
              <a:rPr lang="en-US" sz="1600" dirty="0"/>
              <a:t>By </a:t>
            </a:r>
            <a:r>
              <a:rPr lang="en-US" sz="1600" dirty="0" err="1"/>
              <a:t>Matesy</a:t>
            </a:r>
            <a:r>
              <a:rPr lang="en-US" sz="1600" dirty="0"/>
              <a:t> GmbH (Own work) [CC-BY-SA-3.0 (</a:t>
            </a:r>
            <a:r>
              <a:rPr lang="en-US" sz="1600" dirty="0">
                <a:hlinkClick r:id="rId3"/>
              </a:rPr>
              <a:t>http://creativecommons.org/licenses/by-sa/3.0</a:t>
            </a:r>
            <a:r>
              <a:rPr lang="en-US" sz="1600" dirty="0"/>
              <a:t>)]</a:t>
            </a:r>
            <a:r>
              <a:rPr lang="en-US" sz="1600" dirty="0" smtClean="0"/>
              <a:t>,</a:t>
            </a:r>
          </a:p>
          <a:p>
            <a:r>
              <a:rPr lang="en-US" sz="1600" dirty="0" smtClean="0"/>
              <a:t>via </a:t>
            </a:r>
            <a:r>
              <a:rPr lang="en-US" sz="1600" dirty="0"/>
              <a:t>Wikimedia Commons. </a:t>
            </a:r>
            <a:r>
              <a:rPr lang="en-US" sz="1600" dirty="0">
                <a:hlinkClick r:id="rId4"/>
              </a:rPr>
              <a:t>https://commons.wikimedia.org/wiki/File%</a:t>
            </a:r>
            <a:r>
              <a:rPr lang="en-US" sz="1600" dirty="0" smtClean="0">
                <a:hlinkClick r:id="rId4"/>
              </a:rPr>
              <a:t>3AAufnahme_einzelner_</a:t>
            </a:r>
            <a:endParaRPr lang="en-US" sz="1600" dirty="0" smtClean="0"/>
          </a:p>
          <a:p>
            <a:r>
              <a:rPr lang="en-US" sz="1600" dirty="0" smtClean="0"/>
              <a:t>Magnetisierungen_gespeicherter_Bits_auf_einem_Festplatten</a:t>
            </a:r>
            <a:r>
              <a:rPr lang="en-US" sz="1600" dirty="0"/>
              <a:t>-Platter..jpg</a:t>
            </a:r>
          </a:p>
        </p:txBody>
      </p:sp>
      <p:sp>
        <p:nvSpPr>
          <p:cNvPr id="3" name="Date Placeholder 2"/>
          <p:cNvSpPr>
            <a:spLocks noGrp="1"/>
          </p:cNvSpPr>
          <p:nvPr>
            <p:ph type="dt" sz="half" idx="10"/>
          </p:nvPr>
        </p:nvSpPr>
        <p:spPr/>
        <p:txBody>
          <a:bodyPr/>
          <a:lstStyle/>
          <a:p>
            <a:r>
              <a:rPr lang="en-US" smtClean="0"/>
              <a:t>© 2017 by George B. Adams III</a:t>
            </a:r>
            <a:endParaRPr lang="en-US"/>
          </a:p>
        </p:txBody>
      </p:sp>
      <p:sp>
        <p:nvSpPr>
          <p:cNvPr id="6" name="Slide Number Placeholder 5"/>
          <p:cNvSpPr>
            <a:spLocks noGrp="1"/>
          </p:cNvSpPr>
          <p:nvPr>
            <p:ph type="sldNum" sz="quarter" idx="12"/>
          </p:nvPr>
        </p:nvSpPr>
        <p:spPr/>
        <p:txBody>
          <a:bodyPr/>
          <a:lstStyle/>
          <a:p>
            <a:fld id="{F616CA18-62AE-B34C-A151-070DF961BCFA}" type="slidenum">
              <a:rPr lang="en-US" smtClean="0"/>
              <a:pPr/>
              <a:t>54</a:t>
            </a:fld>
            <a:endParaRPr lang="en-US"/>
          </a:p>
        </p:txBody>
      </p:sp>
    </p:spTree>
    <p:extLst>
      <p:ext uri="{BB962C8B-B14F-4D97-AF65-F5344CB8AC3E}">
        <p14:creationId xmlns:p14="http://schemas.microsoft.com/office/powerpoint/2010/main" val="78018397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disk latency</a:t>
            </a:r>
            <a:endParaRPr lang="en-US" dirty="0"/>
          </a:p>
        </p:txBody>
      </p:sp>
      <p:graphicFrame>
        <p:nvGraphicFramePr>
          <p:cNvPr id="4" name="Content Placeholder 3"/>
          <p:cNvGraphicFramePr>
            <a:graphicFrameLocks noGrp="1"/>
          </p:cNvGraphicFramePr>
          <p:nvPr>
            <p:ph idx="1"/>
            <p:extLst/>
          </p:nvPr>
        </p:nvGraphicFramePr>
        <p:xfrm>
          <a:off x="457200" y="3848105"/>
          <a:ext cx="8229600" cy="2623820"/>
        </p:xfrm>
        <a:graphic>
          <a:graphicData uri="http://schemas.openxmlformats.org/drawingml/2006/table">
            <a:tbl>
              <a:tblPr firstRow="1" bandRow="1">
                <a:tableStyleId>{5C22544A-7EE6-4342-B048-85BDC9FD1C3A}</a:tableStyleId>
              </a:tblPr>
              <a:tblGrid>
                <a:gridCol w="2743200"/>
                <a:gridCol w="2743200"/>
                <a:gridCol w="2743200"/>
              </a:tblGrid>
              <a:tr h="370840">
                <a:tc>
                  <a:txBody>
                    <a:bodyPr/>
                    <a:lstStyle/>
                    <a:p>
                      <a:pPr algn="ctr" fontAlgn="b"/>
                      <a:r>
                        <a:rPr lang="en-US" sz="2800" b="0" i="0" u="none" strike="noStrike" dirty="0">
                          <a:solidFill>
                            <a:srgbClr val="000000"/>
                          </a:solidFill>
                          <a:effectLst/>
                          <a:latin typeface="Calibri"/>
                        </a:rPr>
                        <a:t>Spindle RPM</a:t>
                      </a:r>
                    </a:p>
                  </a:txBody>
                  <a:tcPr marL="12700" marR="12700" marT="12700" marB="0" anchor="b"/>
                </a:tc>
                <a:tc>
                  <a:txBody>
                    <a:bodyPr/>
                    <a:lstStyle/>
                    <a:p>
                      <a:pPr algn="ctr" fontAlgn="b"/>
                      <a:r>
                        <a:rPr lang="en-US" sz="2800" b="0" i="0" u="none" strike="noStrike" dirty="0">
                          <a:solidFill>
                            <a:srgbClr val="000000"/>
                          </a:solidFill>
                          <a:effectLst/>
                          <a:latin typeface="Calibri"/>
                        </a:rPr>
                        <a:t>Ave </a:t>
                      </a:r>
                      <a:r>
                        <a:rPr lang="en-US" sz="2800" b="0" i="0" u="none" strike="noStrike" dirty="0" smtClean="0">
                          <a:solidFill>
                            <a:srgbClr val="000000"/>
                          </a:solidFill>
                          <a:effectLst/>
                          <a:latin typeface="Calibri"/>
                        </a:rPr>
                        <a:t>Rotational</a:t>
                      </a:r>
                      <a:r>
                        <a:rPr lang="en-US" sz="2800" b="0" i="0" u="none" strike="noStrike" baseline="0" dirty="0" smtClean="0">
                          <a:solidFill>
                            <a:srgbClr val="000000"/>
                          </a:solidFill>
                          <a:effectLst/>
                          <a:latin typeface="Calibri"/>
                        </a:rPr>
                        <a:t> </a:t>
                      </a:r>
                      <a:endParaRPr lang="en-US" sz="2800" b="0" i="0" u="none" strike="noStrike" dirty="0" smtClean="0">
                        <a:solidFill>
                          <a:srgbClr val="000000"/>
                        </a:solidFill>
                        <a:effectLst/>
                        <a:latin typeface="Calibri"/>
                      </a:endParaRPr>
                    </a:p>
                    <a:p>
                      <a:pPr algn="ctr" fontAlgn="b"/>
                      <a:r>
                        <a:rPr lang="en-US" sz="2800" b="0" i="0" u="none" strike="noStrike" dirty="0" smtClean="0">
                          <a:solidFill>
                            <a:srgbClr val="000000"/>
                          </a:solidFill>
                          <a:effectLst/>
                          <a:latin typeface="Calibri"/>
                        </a:rPr>
                        <a:t>Latency </a:t>
                      </a:r>
                      <a:r>
                        <a:rPr lang="en-US" sz="2800" b="0" i="0" u="none" strike="noStrike" dirty="0">
                          <a:solidFill>
                            <a:srgbClr val="000000"/>
                          </a:solidFill>
                          <a:effectLst/>
                          <a:latin typeface="Calibri"/>
                        </a:rPr>
                        <a:t>(</a:t>
                      </a:r>
                      <a:r>
                        <a:rPr lang="en-US" sz="2800" b="0" i="0" u="none" strike="noStrike" dirty="0" err="1">
                          <a:solidFill>
                            <a:srgbClr val="000000"/>
                          </a:solidFill>
                          <a:effectLst/>
                          <a:latin typeface="Calibri"/>
                        </a:rPr>
                        <a:t>msec</a:t>
                      </a:r>
                      <a:r>
                        <a:rPr lang="en-US" sz="2800" b="0" i="0" u="none" strike="noStrike" dirty="0">
                          <a:solidFill>
                            <a:srgbClr val="000000"/>
                          </a:solidFill>
                          <a:effectLst/>
                          <a:latin typeface="Calibri"/>
                        </a:rPr>
                        <a:t>)</a:t>
                      </a:r>
                    </a:p>
                  </a:txBody>
                  <a:tcPr marL="12700" marR="12700" marT="12700" marB="0" anchor="b"/>
                </a:tc>
                <a:tc>
                  <a:txBody>
                    <a:bodyPr/>
                    <a:lstStyle/>
                    <a:p>
                      <a:pPr algn="ctr" fontAlgn="b"/>
                      <a:r>
                        <a:rPr lang="en-US" sz="2800" b="0" i="0" u="none" strike="noStrike" dirty="0">
                          <a:solidFill>
                            <a:srgbClr val="000000"/>
                          </a:solidFill>
                          <a:effectLst/>
                          <a:latin typeface="Calibri"/>
                        </a:rPr>
                        <a:t>Improvement</a:t>
                      </a:r>
                    </a:p>
                  </a:txBody>
                  <a:tcPr marL="12700" marR="12700" marT="12700" marB="0" anchor="b"/>
                </a:tc>
              </a:tr>
              <a:tr h="370840">
                <a:tc>
                  <a:txBody>
                    <a:bodyPr/>
                    <a:lstStyle/>
                    <a:p>
                      <a:pPr algn="ctr" fontAlgn="b"/>
                      <a:r>
                        <a:rPr lang="en-US" sz="2800" b="0" i="0" u="none" strike="noStrike" dirty="0">
                          <a:solidFill>
                            <a:srgbClr val="000000"/>
                          </a:solidFill>
                          <a:effectLst/>
                          <a:latin typeface="Calibri"/>
                        </a:rPr>
                        <a:t>5400</a:t>
                      </a:r>
                    </a:p>
                  </a:txBody>
                  <a:tcPr marL="12700" marR="12700" marT="12700" marB="0" anchor="b"/>
                </a:tc>
                <a:tc>
                  <a:txBody>
                    <a:bodyPr/>
                    <a:lstStyle/>
                    <a:p>
                      <a:pPr algn="ctr" fontAlgn="b"/>
                      <a:r>
                        <a:rPr lang="en-US" sz="2800" b="0" i="0" u="none" strike="noStrike" dirty="0">
                          <a:solidFill>
                            <a:srgbClr val="000000"/>
                          </a:solidFill>
                          <a:effectLst/>
                          <a:latin typeface="Calibri"/>
                        </a:rPr>
                        <a:t>5.56</a:t>
                      </a:r>
                    </a:p>
                  </a:txBody>
                  <a:tcPr marL="12700" marR="12700" marT="12700" marB="0" anchor="b"/>
                </a:tc>
                <a:tc>
                  <a:txBody>
                    <a:bodyPr/>
                    <a:lstStyle/>
                    <a:p>
                      <a:pPr algn="ctr" fontAlgn="b"/>
                      <a:r>
                        <a:rPr lang="en-US" sz="2800" b="0" i="0" u="none" strike="noStrike" dirty="0">
                          <a:solidFill>
                            <a:srgbClr val="000000"/>
                          </a:solidFill>
                          <a:effectLst/>
                          <a:latin typeface="Calibri"/>
                        </a:rPr>
                        <a:t>0%</a:t>
                      </a:r>
                    </a:p>
                  </a:txBody>
                  <a:tcPr marL="12700" marR="12700" marT="12700" marB="0" anchor="b"/>
                </a:tc>
              </a:tr>
              <a:tr h="370840">
                <a:tc>
                  <a:txBody>
                    <a:bodyPr/>
                    <a:lstStyle/>
                    <a:p>
                      <a:pPr algn="ctr" fontAlgn="b"/>
                      <a:r>
                        <a:rPr lang="en-US" sz="2800" b="0" i="0" u="none" strike="noStrike" dirty="0">
                          <a:solidFill>
                            <a:srgbClr val="000000"/>
                          </a:solidFill>
                          <a:effectLst/>
                          <a:latin typeface="Calibri"/>
                        </a:rPr>
                        <a:t>7200</a:t>
                      </a:r>
                    </a:p>
                  </a:txBody>
                  <a:tcPr marL="12700" marR="12700" marT="12700" marB="0" anchor="b"/>
                </a:tc>
                <a:tc>
                  <a:txBody>
                    <a:bodyPr/>
                    <a:lstStyle/>
                    <a:p>
                      <a:pPr algn="ctr" fontAlgn="b"/>
                      <a:r>
                        <a:rPr lang="en-US" sz="2800" b="0" i="0" u="none" strike="noStrike" dirty="0">
                          <a:solidFill>
                            <a:srgbClr val="000000"/>
                          </a:solidFill>
                          <a:effectLst/>
                          <a:latin typeface="Calibri"/>
                        </a:rPr>
                        <a:t>4.17</a:t>
                      </a:r>
                    </a:p>
                  </a:txBody>
                  <a:tcPr marL="12700" marR="12700" marT="12700" marB="0" anchor="b"/>
                </a:tc>
                <a:tc>
                  <a:txBody>
                    <a:bodyPr/>
                    <a:lstStyle/>
                    <a:p>
                      <a:pPr algn="ctr" fontAlgn="b"/>
                      <a:r>
                        <a:rPr lang="en-US" sz="2800" b="0" i="0" u="none" strike="noStrike" dirty="0">
                          <a:solidFill>
                            <a:srgbClr val="000000"/>
                          </a:solidFill>
                          <a:effectLst/>
                          <a:latin typeface="Calibri"/>
                        </a:rPr>
                        <a:t>33%</a:t>
                      </a:r>
                    </a:p>
                  </a:txBody>
                  <a:tcPr marL="12700" marR="12700" marT="12700" marB="0" anchor="b"/>
                </a:tc>
              </a:tr>
              <a:tr h="370840">
                <a:tc>
                  <a:txBody>
                    <a:bodyPr/>
                    <a:lstStyle/>
                    <a:p>
                      <a:pPr algn="ctr" fontAlgn="b"/>
                      <a:r>
                        <a:rPr lang="en-US" sz="2800" b="0" i="0" u="none" strike="noStrike" dirty="0">
                          <a:solidFill>
                            <a:srgbClr val="000000"/>
                          </a:solidFill>
                          <a:effectLst/>
                          <a:latin typeface="Calibri"/>
                        </a:rPr>
                        <a:t>10000</a:t>
                      </a:r>
                    </a:p>
                  </a:txBody>
                  <a:tcPr marL="12700" marR="12700" marT="12700" marB="0" anchor="b"/>
                </a:tc>
                <a:tc>
                  <a:txBody>
                    <a:bodyPr/>
                    <a:lstStyle/>
                    <a:p>
                      <a:pPr algn="ctr" fontAlgn="b"/>
                      <a:r>
                        <a:rPr lang="en-US" sz="2800" b="0" i="0" u="none" strike="noStrike" dirty="0">
                          <a:solidFill>
                            <a:srgbClr val="000000"/>
                          </a:solidFill>
                          <a:effectLst/>
                          <a:latin typeface="Calibri"/>
                        </a:rPr>
                        <a:t>3.00</a:t>
                      </a:r>
                    </a:p>
                  </a:txBody>
                  <a:tcPr marL="12700" marR="12700" marT="12700" marB="0" anchor="b"/>
                </a:tc>
                <a:tc>
                  <a:txBody>
                    <a:bodyPr/>
                    <a:lstStyle/>
                    <a:p>
                      <a:pPr algn="ctr" fontAlgn="b"/>
                      <a:r>
                        <a:rPr lang="en-US" sz="2800" b="0" i="0" u="none" strike="noStrike" dirty="0">
                          <a:solidFill>
                            <a:srgbClr val="000000"/>
                          </a:solidFill>
                          <a:effectLst/>
                          <a:latin typeface="Calibri"/>
                        </a:rPr>
                        <a:t>85%</a:t>
                      </a:r>
                    </a:p>
                  </a:txBody>
                  <a:tcPr marL="12700" marR="12700" marT="12700" marB="0" anchor="b"/>
                </a:tc>
              </a:tr>
              <a:tr h="370840">
                <a:tc>
                  <a:txBody>
                    <a:bodyPr/>
                    <a:lstStyle/>
                    <a:p>
                      <a:pPr algn="ctr" fontAlgn="b"/>
                      <a:r>
                        <a:rPr lang="en-US" sz="2800" b="0" i="0" u="none" strike="noStrike" dirty="0">
                          <a:solidFill>
                            <a:srgbClr val="000000"/>
                          </a:solidFill>
                          <a:effectLst/>
                          <a:latin typeface="Calibri"/>
                        </a:rPr>
                        <a:t>15000</a:t>
                      </a:r>
                    </a:p>
                  </a:txBody>
                  <a:tcPr marL="12700" marR="12700" marT="12700" marB="0" anchor="b"/>
                </a:tc>
                <a:tc>
                  <a:txBody>
                    <a:bodyPr/>
                    <a:lstStyle/>
                    <a:p>
                      <a:pPr algn="ctr" fontAlgn="b"/>
                      <a:r>
                        <a:rPr lang="en-US" sz="2800" b="0" i="0" u="none" strike="noStrike" dirty="0">
                          <a:solidFill>
                            <a:srgbClr val="000000"/>
                          </a:solidFill>
                          <a:effectLst/>
                          <a:latin typeface="Calibri"/>
                        </a:rPr>
                        <a:t>2.00</a:t>
                      </a:r>
                    </a:p>
                  </a:txBody>
                  <a:tcPr marL="12700" marR="12700" marT="12700" marB="0" anchor="b"/>
                </a:tc>
                <a:tc>
                  <a:txBody>
                    <a:bodyPr/>
                    <a:lstStyle/>
                    <a:p>
                      <a:pPr algn="ctr" fontAlgn="b"/>
                      <a:r>
                        <a:rPr lang="en-US" sz="2800" b="0" i="0" u="none" strike="noStrike" dirty="0">
                          <a:solidFill>
                            <a:srgbClr val="000000"/>
                          </a:solidFill>
                          <a:effectLst/>
                          <a:latin typeface="Calibri"/>
                        </a:rPr>
                        <a:t>178%</a:t>
                      </a:r>
                    </a:p>
                  </a:txBody>
                  <a:tcPr marL="12700" marR="12700" marT="12700" marB="0" anchor="b"/>
                </a:tc>
              </a:tr>
            </a:tbl>
          </a:graphicData>
        </a:graphic>
      </p:graphicFrame>
      <p:sp>
        <p:nvSpPr>
          <p:cNvPr id="5" name="TextBox 4"/>
          <p:cNvSpPr txBox="1"/>
          <p:nvPr/>
        </p:nvSpPr>
        <p:spPr>
          <a:xfrm>
            <a:off x="457200" y="1003305"/>
            <a:ext cx="8289449" cy="2677656"/>
          </a:xfrm>
          <a:prstGeom prst="rect">
            <a:avLst/>
          </a:prstGeom>
          <a:noFill/>
        </p:spPr>
        <p:txBody>
          <a:bodyPr wrap="none" rtlCol="0">
            <a:spAutoFit/>
          </a:bodyPr>
          <a:lstStyle/>
          <a:p>
            <a:r>
              <a:rPr lang="en-US" sz="2800" dirty="0" smtClean="0"/>
              <a:t>To reach a given location on a platter inside a hard disk</a:t>
            </a:r>
          </a:p>
          <a:p>
            <a:pPr marL="342900" indent="-342900">
              <a:buAutoNum type="arabicParenBoth"/>
            </a:pPr>
            <a:r>
              <a:rPr lang="en-US" sz="2800" dirty="0" smtClean="0"/>
              <a:t> The read/write heads must be positioned accurately</a:t>
            </a:r>
            <a:br>
              <a:rPr lang="en-US" sz="2800" dirty="0" smtClean="0"/>
            </a:br>
            <a:r>
              <a:rPr lang="en-US" sz="2800" dirty="0" smtClean="0"/>
              <a:t>  enough over the intended track and</a:t>
            </a:r>
          </a:p>
          <a:p>
            <a:pPr marL="342900" indent="-342900">
              <a:buAutoNum type="arabicParenBoth"/>
            </a:pPr>
            <a:r>
              <a:rPr lang="en-US" sz="2800" dirty="0" smtClean="0"/>
              <a:t> The platter must rotate until the desired data is</a:t>
            </a:r>
            <a:br>
              <a:rPr lang="en-US" sz="2800" dirty="0" smtClean="0"/>
            </a:br>
            <a:r>
              <a:rPr lang="en-US" sz="2800" dirty="0" smtClean="0"/>
              <a:t>  just coming under the head</a:t>
            </a:r>
          </a:p>
          <a:p>
            <a:r>
              <a:rPr lang="en-US" sz="2800" dirty="0" smtClean="0"/>
              <a:t>Then the data can stream in or out.</a:t>
            </a:r>
            <a:endParaRPr lang="en-US" sz="2800" dirty="0"/>
          </a:p>
        </p:txBody>
      </p:sp>
      <p:sp>
        <p:nvSpPr>
          <p:cNvPr id="3" name="Date Placeholder 2"/>
          <p:cNvSpPr>
            <a:spLocks noGrp="1"/>
          </p:cNvSpPr>
          <p:nvPr>
            <p:ph type="dt" sz="half" idx="10"/>
          </p:nvPr>
        </p:nvSpPr>
        <p:spPr/>
        <p:txBody>
          <a:bodyPr/>
          <a:lstStyle/>
          <a:p>
            <a:r>
              <a:rPr lang="en-US" smtClean="0"/>
              <a:t>© 2017 by George B. Adams III</a:t>
            </a:r>
            <a:endParaRPr lang="en-US"/>
          </a:p>
        </p:txBody>
      </p:sp>
      <p:sp>
        <p:nvSpPr>
          <p:cNvPr id="6" name="Slide Number Placeholder 5"/>
          <p:cNvSpPr>
            <a:spLocks noGrp="1"/>
          </p:cNvSpPr>
          <p:nvPr>
            <p:ph type="sldNum" sz="quarter" idx="12"/>
          </p:nvPr>
        </p:nvSpPr>
        <p:spPr/>
        <p:txBody>
          <a:bodyPr/>
          <a:lstStyle/>
          <a:p>
            <a:fld id="{F616CA18-62AE-B34C-A151-070DF961BCFA}" type="slidenum">
              <a:rPr lang="en-US" smtClean="0"/>
              <a:pPr/>
              <a:t>55</a:t>
            </a:fld>
            <a:endParaRPr lang="en-US"/>
          </a:p>
        </p:txBody>
      </p:sp>
    </p:spTree>
    <p:extLst>
      <p:ext uri="{BB962C8B-B14F-4D97-AF65-F5344CB8AC3E}">
        <p14:creationId xmlns:p14="http://schemas.microsoft.com/office/powerpoint/2010/main" val="16852015"/>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Typical values for hard disks</a:t>
            </a:r>
            <a:endParaRPr lang="en-US" dirty="0"/>
          </a:p>
        </p:txBody>
      </p:sp>
      <p:sp>
        <p:nvSpPr>
          <p:cNvPr id="3" name="Content Placeholder 2"/>
          <p:cNvSpPr>
            <a:spLocks noGrp="1"/>
          </p:cNvSpPr>
          <p:nvPr>
            <p:ph idx="1"/>
          </p:nvPr>
        </p:nvSpPr>
        <p:spPr>
          <a:xfrm>
            <a:off x="457200" y="1227674"/>
            <a:ext cx="8432800" cy="5277580"/>
          </a:xfrm>
        </p:spPr>
        <p:txBody>
          <a:bodyPr>
            <a:normAutofit fontScale="92500"/>
          </a:bodyPr>
          <a:lstStyle/>
          <a:p>
            <a:r>
              <a:rPr lang="en-US" dirty="0" smtClean="0"/>
              <a:t>Average track-to-track seek time ~8 milliseconds</a:t>
            </a:r>
          </a:p>
          <a:p>
            <a:r>
              <a:rPr lang="en-US" dirty="0" smtClean="0"/>
              <a:t>Read/write head moves ~1 cm</a:t>
            </a:r>
          </a:p>
          <a:p>
            <a:r>
              <a:rPr lang="en-US" dirty="0" smtClean="0"/>
              <a:t>Head assembly accelerates at ~200 g, coasts for ~1 </a:t>
            </a:r>
            <a:r>
              <a:rPr lang="en-US" dirty="0" err="1" smtClean="0"/>
              <a:t>ms</a:t>
            </a:r>
            <a:r>
              <a:rPr lang="en-US" dirty="0" smtClean="0"/>
              <a:t>, and decelerates at ~250 g</a:t>
            </a:r>
          </a:p>
          <a:p>
            <a:r>
              <a:rPr lang="en-US" dirty="0" smtClean="0"/>
              <a:t>Heads oscillate a few times back and forth across the destination track before they settle enough</a:t>
            </a:r>
          </a:p>
          <a:p>
            <a:r>
              <a:rPr lang="en-US" dirty="0" smtClean="0"/>
              <a:t>Must settle to ±15% of on-center of the track to read with low probability of error, to </a:t>
            </a:r>
            <a:r>
              <a:rPr lang="en-US" dirty="0"/>
              <a:t>within ±10</a:t>
            </a:r>
            <a:r>
              <a:rPr lang="en-US" dirty="0" smtClean="0"/>
              <a:t>% to write without running risk of overwriting (destroying) data on an adjacent track</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56</a:t>
            </a:fld>
            <a:endParaRPr lang="en-US"/>
          </a:p>
        </p:txBody>
      </p:sp>
    </p:spTree>
    <p:extLst>
      <p:ext uri="{BB962C8B-B14F-4D97-AF65-F5344CB8AC3E}">
        <p14:creationId xmlns:p14="http://schemas.microsoft.com/office/powerpoint/2010/main" val="1911458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6830" y="96839"/>
            <a:ext cx="8423656" cy="745196"/>
          </a:xfrm>
        </p:spPr>
        <p:txBody>
          <a:bodyPr/>
          <a:lstStyle/>
          <a:p>
            <a:r>
              <a:rPr lang="en-US" sz="3600" dirty="0" smtClean="0"/>
              <a:t>Hard disk drive key trends and technologies</a:t>
            </a:r>
            <a:endParaRPr lang="en-US" sz="3600" dirty="0"/>
          </a:p>
        </p:txBody>
      </p:sp>
      <p:sp>
        <p:nvSpPr>
          <p:cNvPr id="3" name="Content Placeholder 2"/>
          <p:cNvSpPr>
            <a:spLocks noGrp="1"/>
          </p:cNvSpPr>
          <p:nvPr>
            <p:ph idx="1"/>
          </p:nvPr>
        </p:nvSpPr>
        <p:spPr>
          <a:xfrm>
            <a:off x="486830" y="1078049"/>
            <a:ext cx="8247965" cy="5527384"/>
          </a:xfrm>
        </p:spPr>
        <p:txBody>
          <a:bodyPr>
            <a:normAutofit fontScale="77500" lnSpcReduction="20000"/>
          </a:bodyPr>
          <a:lstStyle/>
          <a:p>
            <a:r>
              <a:rPr lang="en-US" dirty="0" smtClean="0"/>
              <a:t>Platter diameters shrink with increasing bit density, but small platters increase diameter to avoid competing with Flash memory</a:t>
            </a:r>
          </a:p>
          <a:p>
            <a:pPr lvl="1"/>
            <a:r>
              <a:rPr lang="en-US" dirty="0" smtClean="0"/>
              <a:t>Resulting “high/low” squeeze means only two hard disk diameters are in production today</a:t>
            </a:r>
          </a:p>
          <a:p>
            <a:pPr lvl="2"/>
            <a:r>
              <a:rPr lang="en-US" dirty="0" smtClean="0"/>
              <a:t>3.5 inch for desktop and warehouse-scale computers</a:t>
            </a:r>
          </a:p>
          <a:p>
            <a:pPr lvl="2"/>
            <a:r>
              <a:rPr lang="en-US" dirty="0" smtClean="0"/>
              <a:t>2.5 inch for laptop computers</a:t>
            </a:r>
          </a:p>
          <a:p>
            <a:r>
              <a:rPr lang="en-US" dirty="0" smtClean="0"/>
              <a:t>Disk data read signal (analog) has very poor quality</a:t>
            </a:r>
          </a:p>
          <a:p>
            <a:pPr lvl="1"/>
            <a:r>
              <a:rPr lang="en-US" dirty="0" smtClean="0"/>
              <a:t>Tiny magnetic field from the area recording a bit induces a small voltage in read head compared to other voltages induced by nearby bits and background media “noise” magnetization</a:t>
            </a:r>
          </a:p>
          <a:p>
            <a:pPr lvl="1"/>
            <a:r>
              <a:rPr lang="en-US" dirty="0" smtClean="0"/>
              <a:t>Signal </a:t>
            </a:r>
            <a:r>
              <a:rPr lang="en-US" dirty="0"/>
              <a:t>processing “detector” technology is crucial to converting analog read </a:t>
            </a:r>
            <a:r>
              <a:rPr lang="en-US" dirty="0" smtClean="0"/>
              <a:t>signal, comprised of data plus error detecting and correcting codes, to </a:t>
            </a:r>
            <a:r>
              <a:rPr lang="en-US" dirty="0"/>
              <a:t>a </a:t>
            </a:r>
            <a:r>
              <a:rPr lang="en-US" dirty="0" smtClean="0"/>
              <a:t>sufficient quality digital </a:t>
            </a:r>
            <a:r>
              <a:rPr lang="en-US" dirty="0"/>
              <a:t>data stream</a:t>
            </a:r>
          </a:p>
          <a:p>
            <a:pPr lvl="1"/>
            <a:r>
              <a:rPr lang="en-US" dirty="0" smtClean="0"/>
              <a:t>Then, fixed algorithms in hardware process the digital data stream using codes to correct detected errors</a:t>
            </a:r>
          </a:p>
          <a:p>
            <a:pPr lvl="1"/>
            <a:r>
              <a:rPr lang="en-US" dirty="0" smtClean="0"/>
              <a:t>8+ % of disk storage space is devoted to redundancy to permit error detection and correction</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57</a:t>
            </a:fld>
            <a:endParaRPr lang="en-US"/>
          </a:p>
        </p:txBody>
      </p:sp>
    </p:spTree>
    <p:extLst>
      <p:ext uri="{BB962C8B-B14F-4D97-AF65-F5344CB8AC3E}">
        <p14:creationId xmlns:p14="http://schemas.microsoft.com/office/powerpoint/2010/main" val="167257936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disk advantages &amp; disadvantages</a:t>
            </a:r>
            <a:endParaRPr lang="en-US" dirty="0"/>
          </a:p>
        </p:txBody>
      </p:sp>
      <p:sp>
        <p:nvSpPr>
          <p:cNvPr id="3" name="Content Placeholder 2"/>
          <p:cNvSpPr>
            <a:spLocks noGrp="1"/>
          </p:cNvSpPr>
          <p:nvPr>
            <p:ph idx="1"/>
          </p:nvPr>
        </p:nvSpPr>
        <p:spPr/>
        <p:txBody>
          <a:bodyPr/>
          <a:lstStyle/>
          <a:p>
            <a:r>
              <a:rPr lang="en-US" dirty="0" smtClean="0"/>
              <a:t>Advantages</a:t>
            </a:r>
          </a:p>
          <a:p>
            <a:pPr lvl="1"/>
            <a:r>
              <a:rPr lang="en-US" dirty="0" smtClean="0"/>
              <a:t>Inexpensive, around $0.03 per gigabyte</a:t>
            </a:r>
          </a:p>
          <a:p>
            <a:pPr lvl="1"/>
            <a:r>
              <a:rPr lang="en-US" dirty="0" smtClean="0"/>
              <a:t>Dense, around 10 </a:t>
            </a:r>
            <a:r>
              <a:rPr lang="en-US" dirty="0" err="1" smtClean="0"/>
              <a:t>TBytes</a:t>
            </a:r>
            <a:r>
              <a:rPr lang="en-US" dirty="0" smtClean="0"/>
              <a:t> in 30 cm^3</a:t>
            </a:r>
          </a:p>
          <a:p>
            <a:r>
              <a:rPr lang="en-US" dirty="0" smtClean="0"/>
              <a:t>Disadvantages</a:t>
            </a:r>
          </a:p>
          <a:p>
            <a:pPr lvl="1"/>
            <a:r>
              <a:rPr lang="en-US" dirty="0" smtClean="0"/>
              <a:t>Slow, around 8 milliseconds to access</a:t>
            </a:r>
          </a:p>
          <a:p>
            <a:pPr lvl="1"/>
            <a:r>
              <a:rPr lang="en-US" dirty="0" smtClean="0"/>
              <a:t>Sensitive to mechanical shock when operating</a:t>
            </a:r>
          </a:p>
          <a:p>
            <a:pPr lvl="1"/>
            <a:r>
              <a:rPr lang="en-US" dirty="0" smtClean="0"/>
              <a:t>Power less than SRAM, more than DRAM or Flash</a:t>
            </a:r>
          </a:p>
          <a:p>
            <a:pPr lvl="1"/>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58</a:t>
            </a:fld>
            <a:endParaRPr lang="en-US"/>
          </a:p>
        </p:txBody>
      </p:sp>
    </p:spTree>
    <p:extLst>
      <p:ext uri="{BB962C8B-B14F-4D97-AF65-F5344CB8AC3E}">
        <p14:creationId xmlns:p14="http://schemas.microsoft.com/office/powerpoint/2010/main" val="1939018704"/>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Future memory technology in development</a:t>
            </a:r>
            <a:endParaRPr lang="en-US" sz="3200" dirty="0"/>
          </a:p>
        </p:txBody>
      </p:sp>
      <p:sp>
        <p:nvSpPr>
          <p:cNvPr id="3" name="Content Placeholder 2"/>
          <p:cNvSpPr>
            <a:spLocks noGrp="1"/>
          </p:cNvSpPr>
          <p:nvPr>
            <p:ph idx="1"/>
          </p:nvPr>
        </p:nvSpPr>
        <p:spPr>
          <a:xfrm>
            <a:off x="486830" y="1078049"/>
            <a:ext cx="8247965" cy="5559818"/>
          </a:xfrm>
        </p:spPr>
        <p:txBody>
          <a:bodyPr>
            <a:normAutofit fontScale="92500" lnSpcReduction="20000"/>
          </a:bodyPr>
          <a:lstStyle/>
          <a:p>
            <a:r>
              <a:rPr lang="en-US" dirty="0" err="1" smtClean="0"/>
              <a:t>RRAM</a:t>
            </a:r>
            <a:r>
              <a:rPr lang="en-US" dirty="0" smtClean="0"/>
              <a:t>:  molecular-scale material phase change</a:t>
            </a:r>
          </a:p>
          <a:p>
            <a:pPr lvl="1"/>
            <a:r>
              <a:rPr lang="en-US" dirty="0" smtClean="0"/>
              <a:t>Bit stored as a changed resistance</a:t>
            </a:r>
          </a:p>
          <a:p>
            <a:pPr lvl="1"/>
            <a:r>
              <a:rPr lang="en-US" dirty="0" smtClean="0"/>
              <a:t>Non-volatile</a:t>
            </a:r>
          </a:p>
          <a:p>
            <a:pPr lvl="1"/>
            <a:r>
              <a:rPr lang="en-US" dirty="0" smtClean="0"/>
              <a:t>Speed may be just a few nanoseconds</a:t>
            </a:r>
          </a:p>
          <a:p>
            <a:pPr lvl="1"/>
            <a:r>
              <a:rPr lang="en-US" dirty="0" smtClean="0"/>
              <a:t>Might not be wear-limited</a:t>
            </a:r>
          </a:p>
          <a:p>
            <a:pPr lvl="1"/>
            <a:r>
              <a:rPr lang="en-US" dirty="0" smtClean="0"/>
              <a:t>Names:  </a:t>
            </a:r>
            <a:r>
              <a:rPr lang="en-US" dirty="0" err="1" smtClean="0"/>
              <a:t>memristor</a:t>
            </a:r>
            <a:r>
              <a:rPr lang="en-US" dirty="0" smtClean="0"/>
              <a:t>, phase-change memory, conductive bridging RAM</a:t>
            </a:r>
          </a:p>
          <a:p>
            <a:r>
              <a:rPr lang="en-US" dirty="0" smtClean="0"/>
              <a:t>Flash</a:t>
            </a:r>
          </a:p>
          <a:p>
            <a:pPr lvl="1">
              <a:lnSpc>
                <a:spcPct val="120000"/>
              </a:lnSpc>
            </a:pPr>
            <a:r>
              <a:rPr lang="en-US" dirty="0" smtClean="0"/>
              <a:t>Continuing price reduction in today’s NAND-type Flash will further squeeze hard disk drives out of performance-sensitive applications</a:t>
            </a:r>
          </a:p>
          <a:p>
            <a:pPr lvl="1">
              <a:lnSpc>
                <a:spcPct val="120000"/>
              </a:lnSpc>
            </a:pPr>
            <a:r>
              <a:rPr lang="en-US" dirty="0" smtClean="0"/>
              <a:t>Many variations on </a:t>
            </a:r>
            <a:r>
              <a:rPr lang="en-US" dirty="0" err="1" smtClean="0"/>
              <a:t>NAND</a:t>
            </a:r>
            <a:r>
              <a:rPr lang="en-US" dirty="0" smtClean="0"/>
              <a:t>-type Flash memory are under development; no obvious successors</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59</a:t>
            </a:fld>
            <a:endParaRPr lang="en-US"/>
          </a:p>
        </p:txBody>
      </p:sp>
    </p:spTree>
    <p:extLst>
      <p:ext uri="{BB962C8B-B14F-4D97-AF65-F5344CB8AC3E}">
        <p14:creationId xmlns:p14="http://schemas.microsoft.com/office/powerpoint/2010/main" val="10230149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Benchmarks</a:t>
            </a:r>
            <a:endParaRPr lang="en-US" dirty="0"/>
          </a:p>
        </p:txBody>
      </p:sp>
      <p:sp>
        <p:nvSpPr>
          <p:cNvPr id="3" name="Content Placeholder 2"/>
          <p:cNvSpPr>
            <a:spLocks noGrp="1"/>
          </p:cNvSpPr>
          <p:nvPr>
            <p:ph idx="1"/>
          </p:nvPr>
        </p:nvSpPr>
        <p:spPr/>
        <p:txBody>
          <a:bodyPr>
            <a:normAutofit fontScale="92500"/>
          </a:bodyPr>
          <a:lstStyle/>
          <a:p>
            <a:r>
              <a:rPr lang="en-US" dirty="0" smtClean="0"/>
              <a:t>Programs to help estimate performance</a:t>
            </a:r>
          </a:p>
          <a:p>
            <a:r>
              <a:rPr lang="en-US" dirty="0" smtClean="0"/>
              <a:t>Should be reproducible</a:t>
            </a:r>
          </a:p>
          <a:p>
            <a:r>
              <a:rPr lang="en-US" dirty="0" smtClean="0"/>
              <a:t>The closer to actual workload the better</a:t>
            </a:r>
          </a:p>
          <a:p>
            <a:r>
              <a:rPr lang="en-US" dirty="0" smtClean="0"/>
              <a:t>Summarizing multiple benchmarks with a single number is hard to do well</a:t>
            </a:r>
          </a:p>
          <a:p>
            <a:pPr lvl="1"/>
            <a:r>
              <a:rPr lang="en-US" dirty="0" smtClean="0"/>
              <a:t>Total execution time – clear, but ignores frequency of use of different workload programs</a:t>
            </a:r>
          </a:p>
          <a:p>
            <a:pPr lvl="1"/>
            <a:r>
              <a:rPr lang="en-US" dirty="0" smtClean="0"/>
              <a:t>Weighted arithmetic mean – varies with reference</a:t>
            </a:r>
          </a:p>
          <a:p>
            <a:pPr lvl="1"/>
            <a:r>
              <a:rPr lang="en-US" dirty="0" smtClean="0"/>
              <a:t>Geometric mean – consistent with normalized times, but does not predict execution time</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6</a:t>
            </a:fld>
            <a:endParaRPr lang="en-US"/>
          </a:p>
        </p:txBody>
      </p:sp>
    </p:spTree>
    <p:extLst>
      <p:ext uri="{BB962C8B-B14F-4D97-AF65-F5344CB8AC3E}">
        <p14:creationId xmlns:p14="http://schemas.microsoft.com/office/powerpoint/2010/main" val="62762388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xfrm>
            <a:off x="486830" y="1086516"/>
            <a:ext cx="8247965" cy="4924814"/>
          </a:xfrm>
        </p:spPr>
        <p:txBody>
          <a:bodyPr/>
          <a:lstStyle/>
          <a:p>
            <a:r>
              <a:rPr lang="en-US" dirty="0"/>
              <a:t>Memory is now far cheaper, denser, and </a:t>
            </a:r>
            <a:r>
              <a:rPr lang="en-US" dirty="0" smtClean="0"/>
              <a:t>smaller, and lower power </a:t>
            </a:r>
            <a:r>
              <a:rPr lang="en-US" dirty="0"/>
              <a:t>than ever before</a:t>
            </a:r>
          </a:p>
          <a:p>
            <a:r>
              <a:rPr lang="en-US" dirty="0" smtClean="0"/>
              <a:t>Modest progress </a:t>
            </a:r>
            <a:r>
              <a:rPr lang="en-US" dirty="0"/>
              <a:t>on </a:t>
            </a:r>
            <a:r>
              <a:rPr lang="en-US" dirty="0" smtClean="0"/>
              <a:t>access time (speed) </a:t>
            </a:r>
            <a:endParaRPr lang="en-US" dirty="0"/>
          </a:p>
          <a:p>
            <a:r>
              <a:rPr lang="en-US" dirty="0" smtClean="0"/>
              <a:t>Moore’s Law improvement of </a:t>
            </a:r>
            <a:r>
              <a:rPr lang="en-US" dirty="0" err="1" smtClean="0"/>
              <a:t>MOSFET</a:t>
            </a:r>
            <a:r>
              <a:rPr lang="en-US" dirty="0" smtClean="0"/>
              <a:t> logic gate circuit speed for CPUs/</a:t>
            </a:r>
            <a:r>
              <a:rPr lang="en-US" dirty="0" err="1" smtClean="0"/>
              <a:t>GPUs</a:t>
            </a:r>
            <a:r>
              <a:rPr lang="en-US" dirty="0" smtClean="0"/>
              <a:t> far outpaced memory speed improvement over the same period</a:t>
            </a:r>
          </a:p>
          <a:p>
            <a:r>
              <a:rPr lang="en-US" dirty="0" smtClean="0"/>
              <a:t>Achieving high effective performance with current memory technology requires a complex memory system design</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60</a:t>
            </a:fld>
            <a:endParaRPr lang="en-US"/>
          </a:p>
        </p:txBody>
      </p:sp>
    </p:spTree>
    <p:extLst>
      <p:ext uri="{BB962C8B-B14F-4D97-AF65-F5344CB8AC3E}">
        <p14:creationId xmlns:p14="http://schemas.microsoft.com/office/powerpoint/2010/main" val="12414941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Fundamental principle of performance</a:t>
            </a:r>
            <a:endParaRPr lang="en-US" dirty="0"/>
          </a:p>
        </p:txBody>
      </p:sp>
      <p:sp>
        <p:nvSpPr>
          <p:cNvPr id="3" name="Content Placeholder 2"/>
          <p:cNvSpPr>
            <a:spLocks noGrp="1"/>
          </p:cNvSpPr>
          <p:nvPr>
            <p:ph idx="1"/>
          </p:nvPr>
        </p:nvSpPr>
        <p:spPr/>
        <p:txBody>
          <a:bodyPr/>
          <a:lstStyle/>
          <a:p>
            <a:r>
              <a:rPr lang="en-US" dirty="0" smtClean="0"/>
              <a:t>Make the common case fast</a:t>
            </a:r>
          </a:p>
          <a:p>
            <a:pPr lvl="1"/>
            <a:r>
              <a:rPr lang="en-US" dirty="0" smtClean="0"/>
              <a:t>In making a design decision, favor the frequent case over the infrequent case</a:t>
            </a:r>
          </a:p>
          <a:p>
            <a:pPr lvl="1"/>
            <a:r>
              <a:rPr lang="en-US" dirty="0" smtClean="0"/>
              <a:t>Example:  overflow is rare, so optimize the ALU circuit for the non-overflow case</a:t>
            </a:r>
          </a:p>
          <a:p>
            <a:r>
              <a:rPr lang="en-US" dirty="0" smtClean="0"/>
              <a:t>Challenge:  determine what is the frequent case and how much performance can be improved by making it faster</a:t>
            </a:r>
            <a:endParaRPr lang="en-US" dirty="0"/>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F616CA18-62AE-B34C-A151-070DF961BCFA}" type="slidenum">
              <a:rPr lang="en-US" smtClean="0"/>
              <a:pPr/>
              <a:t>7</a:t>
            </a:fld>
            <a:endParaRPr lang="en-US"/>
          </a:p>
        </p:txBody>
      </p:sp>
    </p:spTree>
    <p:extLst>
      <p:ext uri="{BB962C8B-B14F-4D97-AF65-F5344CB8AC3E}">
        <p14:creationId xmlns:p14="http://schemas.microsoft.com/office/powerpoint/2010/main" val="34910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Speedup</a:t>
            </a:r>
            <a:endParaRPr lang="en-US" dirty="0"/>
          </a:p>
        </p:txBody>
      </p:sp>
      <p:sp>
        <p:nvSpPr>
          <p:cNvPr id="4" name="Rectangle 3"/>
          <p:cNvSpPr/>
          <p:nvPr/>
        </p:nvSpPr>
        <p:spPr>
          <a:xfrm>
            <a:off x="457200" y="1305342"/>
            <a:ext cx="8039100" cy="4893647"/>
          </a:xfrm>
          <a:prstGeom prst="rect">
            <a:avLst/>
          </a:prstGeom>
        </p:spPr>
        <p:txBody>
          <a:bodyPr wrap="square">
            <a:spAutoFit/>
          </a:bodyPr>
          <a:lstStyle/>
          <a:p>
            <a:r>
              <a:rPr lang="en-US" sz="2400" dirty="0"/>
              <a:t> </a:t>
            </a:r>
          </a:p>
          <a:p>
            <a:r>
              <a:rPr lang="en-US" sz="2400" dirty="0"/>
              <a:t>			Performance for entire task using </a:t>
            </a:r>
          </a:p>
          <a:p>
            <a:r>
              <a:rPr lang="en-US" sz="2400" dirty="0"/>
              <a:t>Speedup =	</a:t>
            </a:r>
            <a:r>
              <a:rPr lang="en-US" sz="2400" u="sng" dirty="0"/>
              <a:t>the enhancement when possible    </a:t>
            </a:r>
            <a:endParaRPr lang="en-US" sz="2400" dirty="0"/>
          </a:p>
          <a:p>
            <a:r>
              <a:rPr lang="en-US" sz="2400" dirty="0"/>
              <a:t>			Performance for entire task</a:t>
            </a:r>
          </a:p>
          <a:p>
            <a:r>
              <a:rPr lang="en-US" sz="2400" dirty="0" smtClean="0"/>
              <a:t>			without </a:t>
            </a:r>
            <a:r>
              <a:rPr lang="en-US" sz="2400" dirty="0"/>
              <a:t>using the enhancement</a:t>
            </a:r>
          </a:p>
          <a:p>
            <a:r>
              <a:rPr lang="en-US" sz="2400" dirty="0"/>
              <a:t> </a:t>
            </a:r>
          </a:p>
          <a:p>
            <a:r>
              <a:rPr lang="en-US" sz="2400" dirty="0"/>
              <a:t>or, </a:t>
            </a:r>
            <a:r>
              <a:rPr lang="en-US" sz="2400" dirty="0" smtClean="0"/>
              <a:t>reformulating in terms of what is </a:t>
            </a:r>
            <a:r>
              <a:rPr lang="en-US" sz="2400" dirty="0" smtClean="0">
                <a:solidFill>
                  <a:srgbClr val="0000FF"/>
                </a:solidFill>
              </a:rPr>
              <a:t>more readily measured</a:t>
            </a:r>
            <a:endParaRPr lang="en-US" sz="2400" dirty="0">
              <a:solidFill>
                <a:srgbClr val="0000FF"/>
              </a:solidFill>
            </a:endParaRPr>
          </a:p>
          <a:p>
            <a:r>
              <a:rPr lang="en-US" sz="2400" dirty="0"/>
              <a:t> </a:t>
            </a:r>
          </a:p>
          <a:p>
            <a:r>
              <a:rPr lang="en-US" sz="2400" dirty="0"/>
              <a:t>			Execution time for entire task</a:t>
            </a:r>
          </a:p>
          <a:p>
            <a:r>
              <a:rPr lang="en-US" sz="2400" dirty="0"/>
              <a:t>Speedup =	</a:t>
            </a:r>
            <a:r>
              <a:rPr lang="en-US" sz="2400" u="sng" dirty="0"/>
              <a:t>without using the enhancement       </a:t>
            </a:r>
            <a:endParaRPr lang="en-US" sz="2400" dirty="0"/>
          </a:p>
          <a:p>
            <a:r>
              <a:rPr lang="en-US" sz="2400" dirty="0" smtClean="0"/>
              <a:t>			Execution </a:t>
            </a:r>
            <a:r>
              <a:rPr lang="en-US" sz="2400" dirty="0"/>
              <a:t>time for entire task using</a:t>
            </a:r>
          </a:p>
          <a:p>
            <a:r>
              <a:rPr lang="en-US" sz="2400" dirty="0" smtClean="0"/>
              <a:t>			the </a:t>
            </a:r>
            <a:r>
              <a:rPr lang="en-US" sz="2400" dirty="0"/>
              <a:t>enhancement when possible</a:t>
            </a:r>
          </a:p>
          <a:p>
            <a:r>
              <a:rPr lang="en-US" sz="2400" dirty="0"/>
              <a:t> </a:t>
            </a:r>
          </a:p>
        </p:txBody>
      </p:sp>
      <p:sp>
        <p:nvSpPr>
          <p:cNvPr id="3" name="Date Placeholder 2"/>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57EC3C6A-BBE0-B94A-B791-E44AA6B2DA5B}" type="slidenum">
              <a:rPr lang="en-US" smtClean="0"/>
              <a:pPr/>
              <a:t>8</a:t>
            </a:fld>
            <a:endParaRPr lang="en-US"/>
          </a:p>
        </p:txBody>
      </p:sp>
    </p:spTree>
    <p:extLst>
      <p:ext uri="{BB962C8B-B14F-4D97-AF65-F5344CB8AC3E}">
        <p14:creationId xmlns:p14="http://schemas.microsoft.com/office/powerpoint/2010/main" val="4812673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Speedup from enhancement</a:t>
            </a:r>
            <a:endParaRPr lang="en-US" dirty="0"/>
          </a:p>
        </p:txBody>
      </p:sp>
      <p:sp>
        <p:nvSpPr>
          <p:cNvPr id="3" name="Rectangle 2"/>
          <p:cNvSpPr/>
          <p:nvPr/>
        </p:nvSpPr>
        <p:spPr>
          <a:xfrm>
            <a:off x="647700" y="1272239"/>
            <a:ext cx="7899400" cy="4832093"/>
          </a:xfrm>
          <a:prstGeom prst="rect">
            <a:avLst/>
          </a:prstGeom>
        </p:spPr>
        <p:txBody>
          <a:bodyPr wrap="square">
            <a:spAutoFit/>
          </a:bodyPr>
          <a:lstStyle/>
          <a:p>
            <a:r>
              <a:rPr lang="en-US" sz="2800" b="1" dirty="0" smtClean="0"/>
              <a:t>Amdahl’s </a:t>
            </a:r>
            <a:r>
              <a:rPr lang="en-US" sz="2800" b="1" dirty="0"/>
              <a:t>Law</a:t>
            </a:r>
            <a:r>
              <a:rPr lang="en-US" sz="2800" dirty="0"/>
              <a:t> gives </a:t>
            </a:r>
            <a:r>
              <a:rPr lang="en-US" sz="2800" dirty="0">
                <a:solidFill>
                  <a:srgbClr val="0000FF"/>
                </a:solidFill>
              </a:rPr>
              <a:t>overall speedup accruing from</a:t>
            </a:r>
          </a:p>
          <a:p>
            <a:r>
              <a:rPr lang="en-US" sz="2800" dirty="0">
                <a:solidFill>
                  <a:srgbClr val="0000FF"/>
                </a:solidFill>
              </a:rPr>
              <a:t>an enhancement</a:t>
            </a:r>
            <a:r>
              <a:rPr lang="en-US" sz="2800" dirty="0"/>
              <a:t>, which depends on two factors</a:t>
            </a:r>
            <a:r>
              <a:rPr lang="en-US" sz="2800" dirty="0" smtClean="0"/>
              <a:t>:</a:t>
            </a:r>
          </a:p>
          <a:p>
            <a:pPr marL="457200" lvl="0" indent="-457200">
              <a:buFont typeface="Arial"/>
              <a:buChar char="•"/>
            </a:pPr>
            <a:r>
              <a:rPr lang="en-US" sz="2800" dirty="0" smtClean="0"/>
              <a:t>The fraction of the original computation time that the original system can take advantage of the enhancement</a:t>
            </a:r>
            <a:br>
              <a:rPr lang="en-US" sz="2800" dirty="0" smtClean="0"/>
            </a:br>
            <a:r>
              <a:rPr lang="en-US" sz="2800" dirty="0" smtClean="0"/>
              <a:t>			</a:t>
            </a:r>
            <a:r>
              <a:rPr lang="en-US" sz="2800" dirty="0" smtClean="0">
                <a:solidFill>
                  <a:srgbClr val="0000FF"/>
                </a:solidFill>
              </a:rPr>
              <a:t>F</a:t>
            </a:r>
            <a:r>
              <a:rPr lang="en-US" sz="2800" baseline="-25000" dirty="0" smtClean="0">
                <a:solidFill>
                  <a:srgbClr val="0000FF"/>
                </a:solidFill>
              </a:rPr>
              <a:t>e</a:t>
            </a:r>
            <a:r>
              <a:rPr lang="en-US" sz="2800" dirty="0" smtClean="0">
                <a:solidFill>
                  <a:srgbClr val="0000FF"/>
                </a:solidFill>
              </a:rPr>
              <a:t> = </a:t>
            </a:r>
            <a:r>
              <a:rPr lang="en-US" sz="2800" dirty="0" err="1" smtClean="0">
                <a:solidFill>
                  <a:srgbClr val="0000FF"/>
                </a:solidFill>
              </a:rPr>
              <a:t>Fraction</a:t>
            </a:r>
            <a:r>
              <a:rPr lang="en-US" sz="2800" baseline="-25000" dirty="0" err="1" smtClean="0">
                <a:solidFill>
                  <a:srgbClr val="0000FF"/>
                </a:solidFill>
              </a:rPr>
              <a:t>enhanced</a:t>
            </a:r>
            <a:r>
              <a:rPr lang="en-US" sz="2800" dirty="0" smtClean="0">
                <a:solidFill>
                  <a:srgbClr val="0000FF"/>
                </a:solidFill>
              </a:rPr>
              <a:t> ≤ 1</a:t>
            </a:r>
            <a:r>
              <a:rPr lang="en-US" sz="2800" dirty="0" smtClean="0"/>
              <a:t/>
            </a:r>
            <a:br>
              <a:rPr lang="en-US" sz="2800" dirty="0" smtClean="0"/>
            </a:br>
            <a:r>
              <a:rPr lang="en-US" sz="2800" dirty="0" smtClean="0"/>
              <a:t> </a:t>
            </a:r>
          </a:p>
          <a:p>
            <a:pPr marL="457200" lvl="0" indent="-457200">
              <a:buFont typeface="Arial"/>
              <a:buChar char="•"/>
            </a:pPr>
            <a:r>
              <a:rPr lang="en-US" sz="2800" dirty="0" smtClean="0"/>
              <a:t>The </a:t>
            </a:r>
            <a:r>
              <a:rPr lang="en-US" sz="2800" dirty="0"/>
              <a:t>improvement </a:t>
            </a:r>
            <a:r>
              <a:rPr lang="en-US" sz="2800" dirty="0" smtClean="0"/>
              <a:t>achieved </a:t>
            </a:r>
            <a:r>
              <a:rPr lang="en-US" sz="2800" dirty="0"/>
              <a:t>by the enhanced mode, that is, how much faster is the enhanced mode than the original </a:t>
            </a:r>
            <a:r>
              <a:rPr lang="en-US" sz="2800" dirty="0" smtClean="0"/>
              <a:t>mode</a:t>
            </a:r>
            <a:br>
              <a:rPr lang="en-US" sz="2800" dirty="0" smtClean="0"/>
            </a:br>
            <a:r>
              <a:rPr lang="en-US" sz="2800" dirty="0" smtClean="0"/>
              <a:t>			</a:t>
            </a:r>
            <a:r>
              <a:rPr lang="en-US" sz="2800" dirty="0" smtClean="0">
                <a:solidFill>
                  <a:srgbClr val="0000FF"/>
                </a:solidFill>
              </a:rPr>
              <a:t>S</a:t>
            </a:r>
            <a:r>
              <a:rPr lang="en-US" sz="2800" baseline="-25000" dirty="0" smtClean="0">
                <a:solidFill>
                  <a:srgbClr val="0000FF"/>
                </a:solidFill>
              </a:rPr>
              <a:t>e</a:t>
            </a:r>
            <a:r>
              <a:rPr lang="en-US" sz="2800" dirty="0" smtClean="0">
                <a:solidFill>
                  <a:srgbClr val="0000FF"/>
                </a:solidFill>
              </a:rPr>
              <a:t> </a:t>
            </a:r>
            <a:r>
              <a:rPr lang="en-US" sz="2800" dirty="0">
                <a:solidFill>
                  <a:srgbClr val="0000FF"/>
                </a:solidFill>
              </a:rPr>
              <a:t>= </a:t>
            </a:r>
            <a:r>
              <a:rPr lang="en-US" sz="2800" dirty="0" err="1">
                <a:solidFill>
                  <a:srgbClr val="0000FF"/>
                </a:solidFill>
              </a:rPr>
              <a:t>Speedup</a:t>
            </a:r>
            <a:r>
              <a:rPr lang="en-US" sz="2800" baseline="-25000" dirty="0" err="1">
                <a:solidFill>
                  <a:srgbClr val="0000FF"/>
                </a:solidFill>
              </a:rPr>
              <a:t>enhanced</a:t>
            </a:r>
            <a:r>
              <a:rPr lang="en-US" sz="2800" dirty="0">
                <a:solidFill>
                  <a:srgbClr val="0000FF"/>
                </a:solidFill>
              </a:rPr>
              <a:t> &gt; 1</a:t>
            </a:r>
          </a:p>
        </p:txBody>
      </p:sp>
      <p:sp>
        <p:nvSpPr>
          <p:cNvPr id="4" name="Date Placeholder 3"/>
          <p:cNvSpPr>
            <a:spLocks noGrp="1"/>
          </p:cNvSpPr>
          <p:nvPr>
            <p:ph type="dt" sz="half" idx="10"/>
          </p:nvPr>
        </p:nvSpPr>
        <p:spPr/>
        <p:txBody>
          <a:bodyPr/>
          <a:lstStyle/>
          <a:p>
            <a:r>
              <a:rPr lang="en-US" smtClean="0"/>
              <a:t>© 2017 by George B. Adams III</a:t>
            </a:r>
            <a:endParaRPr lang="en-US"/>
          </a:p>
        </p:txBody>
      </p:sp>
      <p:sp>
        <p:nvSpPr>
          <p:cNvPr id="5" name="Slide Number Placeholder 4"/>
          <p:cNvSpPr>
            <a:spLocks noGrp="1"/>
          </p:cNvSpPr>
          <p:nvPr>
            <p:ph type="sldNum" sz="quarter" idx="12"/>
          </p:nvPr>
        </p:nvSpPr>
        <p:spPr/>
        <p:txBody>
          <a:bodyPr/>
          <a:lstStyle/>
          <a:p>
            <a:fld id="{57EC3C6A-BBE0-B94A-B791-E44AA6B2DA5B}" type="slidenum">
              <a:rPr lang="en-US" smtClean="0"/>
              <a:pPr/>
              <a:t>9</a:t>
            </a:fld>
            <a:endParaRPr lang="en-US"/>
          </a:p>
        </p:txBody>
      </p:sp>
    </p:spTree>
    <p:extLst>
      <p:ext uri="{BB962C8B-B14F-4D97-AF65-F5344CB8AC3E}">
        <p14:creationId xmlns:p14="http://schemas.microsoft.com/office/powerpoint/2010/main" val="1236751971"/>
      </p:ext>
    </p:extLst>
  </p:cSld>
  <p:clrMapOvr>
    <a:masterClrMapping/>
  </p:clrMapOvr>
  <p:timing>
    <p:tnLst>
      <p:par>
        <p:cTn id="1" dur="indefinite" restart="never" nodeType="tmRoot"/>
      </p:par>
    </p:tnLst>
  </p:timing>
</p:sld>
</file>

<file path=ppt/theme/theme1.xml><?xml version="1.0" encoding="utf-8"?>
<a:theme xmlns:a="http://schemas.openxmlformats.org/drawingml/2006/main" name="TM10203755">
  <a:themeElements>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Office Theme 1">
        <a:dk1>
          <a:srgbClr val="080808"/>
        </a:dk1>
        <a:lt1>
          <a:srgbClr val="F8F8F8"/>
        </a:lt1>
        <a:dk2>
          <a:srgbClr val="330000"/>
        </a:dk2>
        <a:lt2>
          <a:srgbClr val="FFFFFF"/>
        </a:lt2>
        <a:accent1>
          <a:srgbClr val="FF9900"/>
        </a:accent1>
        <a:accent2>
          <a:srgbClr val="CC3300"/>
        </a:accent2>
        <a:accent3>
          <a:srgbClr val="ADAAAA"/>
        </a:accent3>
        <a:accent4>
          <a:srgbClr val="D4D4D4"/>
        </a:accent4>
        <a:accent5>
          <a:srgbClr val="FFCAAA"/>
        </a:accent5>
        <a:accent6>
          <a:srgbClr val="B92D00"/>
        </a:accent6>
        <a:hlink>
          <a:srgbClr val="CC6600"/>
        </a:hlink>
        <a:folHlink>
          <a:srgbClr val="B2B282"/>
        </a:folHlink>
      </a:clrScheme>
      <a:clrMap bg1="dk2" tx1="lt1" bg2="dk1" tx2="lt2" accent1="accent1" accent2="accent2" accent3="accent3" accent4="accent4" accent5="accent5" accent6="accent6" hlink="hlink" folHlink="folHlink"/>
    </a:extraClrScheme>
    <a:extraClrScheme>
      <a:clrScheme name="Office Theme 2">
        <a:dk1>
          <a:srgbClr val="333333"/>
        </a:dk1>
        <a:lt1>
          <a:srgbClr val="F8F8F8"/>
        </a:lt1>
        <a:dk2>
          <a:srgbClr val="800000"/>
        </a:dk2>
        <a:lt2>
          <a:srgbClr val="FFFFFF"/>
        </a:lt2>
        <a:accent1>
          <a:srgbClr val="CC9900"/>
        </a:accent1>
        <a:accent2>
          <a:srgbClr val="666666"/>
        </a:accent2>
        <a:accent3>
          <a:srgbClr val="C0AAAA"/>
        </a:accent3>
        <a:accent4>
          <a:srgbClr val="D4D4D4"/>
        </a:accent4>
        <a:accent5>
          <a:srgbClr val="E2CAAA"/>
        </a:accent5>
        <a:accent6>
          <a:srgbClr val="5C5C5C"/>
        </a:accent6>
        <a:hlink>
          <a:srgbClr val="CC6600"/>
        </a:hlink>
        <a:folHlink>
          <a:srgbClr val="95A587"/>
        </a:folHlink>
      </a:clrScheme>
      <a:clrMap bg1="dk2" tx1="lt1" bg2="dk1" tx2="lt2" accent1="accent1" accent2="accent2" accent3="accent3" accent4="accent4" accent5="accent5" accent6="accent6" hlink="hlink" folHlink="folHlink"/>
    </a:extraClrScheme>
    <a:extraClrScheme>
      <a:clrScheme name="Office Theme 3">
        <a:dk1>
          <a:srgbClr val="5F5F5F"/>
        </a:dk1>
        <a:lt1>
          <a:srgbClr val="A4BEE0"/>
        </a:lt1>
        <a:dk2>
          <a:srgbClr val="013253"/>
        </a:dk2>
        <a:lt2>
          <a:srgbClr val="FFFFFF"/>
        </a:lt2>
        <a:accent1>
          <a:srgbClr val="588480"/>
        </a:accent1>
        <a:accent2>
          <a:srgbClr val="6600FF"/>
        </a:accent2>
        <a:accent3>
          <a:srgbClr val="AAADB3"/>
        </a:accent3>
        <a:accent4>
          <a:srgbClr val="8BA2BF"/>
        </a:accent4>
        <a:accent5>
          <a:srgbClr val="B4C2C0"/>
        </a:accent5>
        <a:accent6>
          <a:srgbClr val="5C00E7"/>
        </a:accent6>
        <a:hlink>
          <a:srgbClr val="CCCC00"/>
        </a:hlink>
        <a:folHlink>
          <a:srgbClr val="5F5F5F"/>
        </a:folHlink>
      </a:clrScheme>
      <a:clrMap bg1="dk2" tx1="lt1" bg2="dk1" tx2="lt2" accent1="accent1" accent2="accent2" accent3="accent3" accent4="accent4" accent5="accent5" accent6="accent6" hlink="hlink" folHlink="folHlink"/>
    </a:extraClrScheme>
    <a:extraClrScheme>
      <a:clrScheme name="Office Theme 4">
        <a:dk1>
          <a:srgbClr val="003300"/>
        </a:dk1>
        <a:lt1>
          <a:srgbClr val="F8F8F8"/>
        </a:lt1>
        <a:dk2>
          <a:srgbClr val="3D4A1C"/>
        </a:dk2>
        <a:lt2>
          <a:srgbClr val="FFFFFF"/>
        </a:lt2>
        <a:accent1>
          <a:srgbClr val="99CC00"/>
        </a:accent1>
        <a:accent2>
          <a:srgbClr val="669900"/>
        </a:accent2>
        <a:accent3>
          <a:srgbClr val="AFB1AB"/>
        </a:accent3>
        <a:accent4>
          <a:srgbClr val="D4D4D4"/>
        </a:accent4>
        <a:accent5>
          <a:srgbClr val="CAE2AA"/>
        </a:accent5>
        <a:accent6>
          <a:srgbClr val="5C8A00"/>
        </a:accent6>
        <a:hlink>
          <a:srgbClr val="CC9900"/>
        </a:hlink>
        <a:folHlink>
          <a:srgbClr val="B2B282"/>
        </a:folHlink>
      </a:clrScheme>
      <a:clrMap bg1="dk2" tx1="lt1" bg2="dk1" tx2="lt2" accent1="accent1" accent2="accent2" accent3="accent3" accent4="accent4" accent5="accent5" accent6="accent6" hlink="hlink" folHlink="folHlink"/>
    </a:extraClrScheme>
    <a:extraClrScheme>
      <a:clrScheme name="Office Theme 5">
        <a:dk1>
          <a:srgbClr val="333333"/>
        </a:dk1>
        <a:lt1>
          <a:srgbClr val="F8F8F8"/>
        </a:lt1>
        <a:dk2>
          <a:srgbClr val="005D8C"/>
        </a:dk2>
        <a:lt2>
          <a:srgbClr val="FFFFFF"/>
        </a:lt2>
        <a:accent1>
          <a:srgbClr val="00CC99"/>
        </a:accent1>
        <a:accent2>
          <a:srgbClr val="0099CC"/>
        </a:accent2>
        <a:accent3>
          <a:srgbClr val="AAB6C5"/>
        </a:accent3>
        <a:accent4>
          <a:srgbClr val="D4D4D4"/>
        </a:accent4>
        <a:accent5>
          <a:srgbClr val="AAE2CA"/>
        </a:accent5>
        <a:accent6>
          <a:srgbClr val="008AB9"/>
        </a:accent6>
        <a:hlink>
          <a:srgbClr val="FFCC00"/>
        </a:hlink>
        <a:folHlink>
          <a:srgbClr val="D8D48C"/>
        </a:folHlink>
      </a:clrScheme>
      <a:clrMap bg1="dk2" tx1="lt1" bg2="dk1" tx2="lt2" accent1="accent1" accent2="accent2" accent3="accent3" accent4="accent4" accent5="accent5" accent6="accent6" hlink="hlink" folHlink="folHlink"/>
    </a:extraClrScheme>
    <a:extraClrScheme>
      <a:clrScheme name="Office Theme 6">
        <a:dk1>
          <a:srgbClr val="000000"/>
        </a:dk1>
        <a:lt1>
          <a:srgbClr val="ECAE00"/>
        </a:lt1>
        <a:dk2>
          <a:srgbClr val="FFFFFF"/>
        </a:dk2>
        <a:lt2>
          <a:srgbClr val="333333"/>
        </a:lt2>
        <a:accent1>
          <a:srgbClr val="CC6600"/>
        </a:accent1>
        <a:accent2>
          <a:srgbClr val="BA6D10"/>
        </a:accent2>
        <a:accent3>
          <a:srgbClr val="F4D3AA"/>
        </a:accent3>
        <a:accent4>
          <a:srgbClr val="000000"/>
        </a:accent4>
        <a:accent5>
          <a:srgbClr val="E2B8AA"/>
        </a:accent5>
        <a:accent6>
          <a:srgbClr val="A8620D"/>
        </a:accent6>
        <a:hlink>
          <a:srgbClr val="666633"/>
        </a:hlink>
        <a:folHlink>
          <a:srgbClr val="8D996D"/>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372221"/>
        </a:dk2>
        <a:lt2>
          <a:srgbClr val="808080"/>
        </a:lt2>
        <a:accent1>
          <a:srgbClr val="009999"/>
        </a:accent1>
        <a:accent2>
          <a:srgbClr val="9AAC98"/>
        </a:accent2>
        <a:accent3>
          <a:srgbClr val="FFFFFF"/>
        </a:accent3>
        <a:accent4>
          <a:srgbClr val="000000"/>
        </a:accent4>
        <a:accent5>
          <a:srgbClr val="AACACA"/>
        </a:accent5>
        <a:accent6>
          <a:srgbClr val="8B9B89"/>
        </a:accent6>
        <a:hlink>
          <a:srgbClr val="666699"/>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Madison</Template>
  <TotalTime>31490</TotalTime>
  <Words>4625</Words>
  <Application>Microsoft Macintosh PowerPoint</Application>
  <PresentationFormat>On-screen Show (4:3)</PresentationFormat>
  <Paragraphs>601</Paragraphs>
  <Slides>60</Slides>
  <Notes>16</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Calibri</vt:lpstr>
      <vt:lpstr>Lucida Grande</vt:lpstr>
      <vt:lpstr>Mangal</vt:lpstr>
      <vt:lpstr>ＭＳ Ｐゴシック</vt:lpstr>
      <vt:lpstr>Palatino</vt:lpstr>
      <vt:lpstr>Times New Roman</vt:lpstr>
      <vt:lpstr>Wingdings</vt:lpstr>
      <vt:lpstr>Arial</vt:lpstr>
      <vt:lpstr>TM10203755</vt:lpstr>
      <vt:lpstr>Lecture 26 – Performance </vt:lpstr>
      <vt:lpstr>Assignment for today</vt:lpstr>
      <vt:lpstr>Measuring and reporting performance</vt:lpstr>
      <vt:lpstr>Comparing alternatives</vt:lpstr>
      <vt:lpstr>Execution time</vt:lpstr>
      <vt:lpstr>Benchmarks</vt:lpstr>
      <vt:lpstr>Fundamental principle of performance</vt:lpstr>
      <vt:lpstr>Speedup</vt:lpstr>
      <vt:lpstr>Speedup from enhancement</vt:lpstr>
      <vt:lpstr>Amdahl’s Law</vt:lpstr>
      <vt:lpstr>Amdahl’s Law example 1</vt:lpstr>
      <vt:lpstr>Amdahl’s Law example 2</vt:lpstr>
      <vt:lpstr>Connecting Amdahl’s Law to hardware</vt:lpstr>
      <vt:lpstr>Processor performance</vt:lpstr>
      <vt:lpstr>Analysis</vt:lpstr>
      <vt:lpstr>Analysis continued</vt:lpstr>
      <vt:lpstr>Summary</vt:lpstr>
      <vt:lpstr>Lecture 27, 29 – Memory technology</vt:lpstr>
      <vt:lpstr>Assignment for today</vt:lpstr>
      <vt:lpstr>CPU and memory technology overview</vt:lpstr>
      <vt:lpstr>Memory volatility</vt:lpstr>
      <vt:lpstr>Non-volatile memory type examples</vt:lpstr>
      <vt:lpstr>Memory density and latency</vt:lpstr>
      <vt:lpstr>Separation of read and write latency</vt:lpstr>
      <vt:lpstr>Memory access time vs location accessed </vt:lpstr>
      <vt:lpstr>Non-power-of-2 memory</vt:lpstr>
      <vt:lpstr>Historic memory: punched cards</vt:lpstr>
      <vt:lpstr>Punched card tech specs</vt:lpstr>
      <vt:lpstr>Punching punched cards</vt:lpstr>
      <vt:lpstr>1,000,000 lines of code on cards</vt:lpstr>
      <vt:lpstr>Historic:  Sequential access memory</vt:lpstr>
      <vt:lpstr>Historic magnetic tape</vt:lpstr>
      <vt:lpstr>Magnetic tape specs yesterday and today</vt:lpstr>
      <vt:lpstr>Historic:  first random access memory, Williams tube, same concept as DRAM</vt:lpstr>
      <vt:lpstr>Historic:  Core memory (~1955 – 1975)</vt:lpstr>
      <vt:lpstr>Evolution of ferrite cores</vt:lpstr>
      <vt:lpstr>PowerPoint Presentation</vt:lpstr>
      <vt:lpstr>Who invented core memory? (from Computer History Museum, Mountain View, CA)</vt:lpstr>
      <vt:lpstr>Viehe patent diagram</vt:lpstr>
      <vt:lpstr>Core memory patent acquisition by IBM</vt:lpstr>
      <vt:lpstr>How cores work:  2D addressing</vt:lpstr>
      <vt:lpstr>Semiconductor memory</vt:lpstr>
      <vt:lpstr>Modern memory:  Static RAM for cache</vt:lpstr>
      <vt:lpstr>SRAM memory cell circuit</vt:lpstr>
      <vt:lpstr>SRAM layout on semiconductor chip</vt:lpstr>
      <vt:lpstr>Advantages and disadvantages of SRAM</vt:lpstr>
      <vt:lpstr>Today’s memory:  Dynamic RAM (DRAM)</vt:lpstr>
      <vt:lpstr>DRAM refresh</vt:lpstr>
      <vt:lpstr>DRAM redundancy</vt:lpstr>
      <vt:lpstr>Flash memory</vt:lpstr>
      <vt:lpstr>Flash advantages and disadvantages</vt:lpstr>
      <vt:lpstr>Hard disk drive</vt:lpstr>
      <vt:lpstr>Open up a 2.5” hard disk</vt:lpstr>
      <vt:lpstr>Hard disk platter – magnetic regions</vt:lpstr>
      <vt:lpstr>Hard disk latency</vt:lpstr>
      <vt:lpstr>Typical values for hard disks</vt:lpstr>
      <vt:lpstr>Hard disk drive key trends and technologies</vt:lpstr>
      <vt:lpstr>Hard disk advantages &amp; disadvantages</vt:lpstr>
      <vt:lpstr>Future memory technology in development</vt:lpstr>
      <vt:lpstr>Summary</vt:lpstr>
    </vt:vector>
  </TitlesOfParts>
  <Company>Purdue University</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CS250 Computer Architecture</dc:title>
  <dc:creator>George Adams</dc:creator>
  <cp:lastModifiedBy>George Bunch Adams III</cp:lastModifiedBy>
  <cp:revision>860</cp:revision>
  <cp:lastPrinted>2017-10-17T21:59:48Z</cp:lastPrinted>
  <dcterms:created xsi:type="dcterms:W3CDTF">2017-01-09T11:24:18Z</dcterms:created>
  <dcterms:modified xsi:type="dcterms:W3CDTF">2017-10-27T14:58:08Z</dcterms:modified>
</cp:coreProperties>
</file>

<file path=docProps/thumbnail.jpeg>
</file>